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notesMasterIdLst>
    <p:notesMasterId r:id="rId27"/>
  </p:notesMasterIdLst>
  <p:handoutMasterIdLst>
    <p:handoutMasterId r:id="rId28"/>
  </p:handoutMasterIdLst>
  <p:sldIdLst>
    <p:sldId id="1016" r:id="rId2"/>
    <p:sldId id="1017" r:id="rId3"/>
    <p:sldId id="1018" r:id="rId4"/>
    <p:sldId id="1019" r:id="rId5"/>
    <p:sldId id="1020" r:id="rId6"/>
    <p:sldId id="1021" r:id="rId7"/>
    <p:sldId id="1022" r:id="rId8"/>
    <p:sldId id="1023" r:id="rId9"/>
    <p:sldId id="1024" r:id="rId10"/>
    <p:sldId id="1025" r:id="rId11"/>
    <p:sldId id="1026" r:id="rId12"/>
    <p:sldId id="1027" r:id="rId13"/>
    <p:sldId id="1028" r:id="rId14"/>
    <p:sldId id="1029" r:id="rId15"/>
    <p:sldId id="1030" r:id="rId16"/>
    <p:sldId id="1041" r:id="rId17"/>
    <p:sldId id="1032" r:id="rId18"/>
    <p:sldId id="1033" r:id="rId19"/>
    <p:sldId id="1034" r:id="rId20"/>
    <p:sldId id="1035" r:id="rId21"/>
    <p:sldId id="1036" r:id="rId22"/>
    <p:sldId id="1037" r:id="rId23"/>
    <p:sldId id="1038" r:id="rId24"/>
    <p:sldId id="1039" r:id="rId25"/>
    <p:sldId id="1040" r:id="rId26"/>
  </p:sldIdLst>
  <p:sldSz cx="12195175" cy="6859588"/>
  <p:notesSz cx="9940925" cy="6808788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2400" kern="1200">
        <a:solidFill>
          <a:srgbClr val="FF0000"/>
        </a:solidFill>
        <a:latin typeface="Verdana" pitchFamily="34" charset="0"/>
        <a:ea typeface="+mn-ea"/>
        <a:cs typeface="Arial" charset="0"/>
      </a:defRPr>
    </a:lvl1pPr>
    <a:lvl2pPr marL="544388" algn="l" rtl="0" fontAlgn="base">
      <a:spcBef>
        <a:spcPct val="0"/>
      </a:spcBef>
      <a:spcAft>
        <a:spcPct val="0"/>
      </a:spcAft>
      <a:defRPr sz="2400" kern="1200">
        <a:solidFill>
          <a:srgbClr val="FF0000"/>
        </a:solidFill>
        <a:latin typeface="Verdana" pitchFamily="34" charset="0"/>
        <a:ea typeface="+mn-ea"/>
        <a:cs typeface="Arial" charset="0"/>
      </a:defRPr>
    </a:lvl2pPr>
    <a:lvl3pPr marL="1088776" algn="l" rtl="0" fontAlgn="base">
      <a:spcBef>
        <a:spcPct val="0"/>
      </a:spcBef>
      <a:spcAft>
        <a:spcPct val="0"/>
      </a:spcAft>
      <a:defRPr sz="2400" kern="1200">
        <a:solidFill>
          <a:srgbClr val="FF0000"/>
        </a:solidFill>
        <a:latin typeface="Verdana" pitchFamily="34" charset="0"/>
        <a:ea typeface="+mn-ea"/>
        <a:cs typeface="Arial" charset="0"/>
      </a:defRPr>
    </a:lvl3pPr>
    <a:lvl4pPr marL="1633164" algn="l" rtl="0" fontAlgn="base">
      <a:spcBef>
        <a:spcPct val="0"/>
      </a:spcBef>
      <a:spcAft>
        <a:spcPct val="0"/>
      </a:spcAft>
      <a:defRPr sz="2400" kern="1200">
        <a:solidFill>
          <a:srgbClr val="FF0000"/>
        </a:solidFill>
        <a:latin typeface="Verdana" pitchFamily="34" charset="0"/>
        <a:ea typeface="+mn-ea"/>
        <a:cs typeface="Arial" charset="0"/>
      </a:defRPr>
    </a:lvl4pPr>
    <a:lvl5pPr marL="2177552" algn="l" rtl="0" fontAlgn="base">
      <a:spcBef>
        <a:spcPct val="0"/>
      </a:spcBef>
      <a:spcAft>
        <a:spcPct val="0"/>
      </a:spcAft>
      <a:defRPr sz="2400" kern="1200">
        <a:solidFill>
          <a:srgbClr val="FF0000"/>
        </a:solidFill>
        <a:latin typeface="Verdana" pitchFamily="34" charset="0"/>
        <a:ea typeface="+mn-ea"/>
        <a:cs typeface="Arial" charset="0"/>
      </a:defRPr>
    </a:lvl5pPr>
    <a:lvl6pPr marL="2721940" algn="l" defTabSz="1088776" rtl="0" eaLnBrk="1" latinLnBrk="0" hangingPunct="1">
      <a:defRPr sz="2400" kern="1200">
        <a:solidFill>
          <a:srgbClr val="FF0000"/>
        </a:solidFill>
        <a:latin typeface="Verdana" pitchFamily="34" charset="0"/>
        <a:ea typeface="+mn-ea"/>
        <a:cs typeface="Arial" charset="0"/>
      </a:defRPr>
    </a:lvl6pPr>
    <a:lvl7pPr marL="3266328" algn="l" defTabSz="1088776" rtl="0" eaLnBrk="1" latinLnBrk="0" hangingPunct="1">
      <a:defRPr sz="2400" kern="1200">
        <a:solidFill>
          <a:srgbClr val="FF0000"/>
        </a:solidFill>
        <a:latin typeface="Verdana" pitchFamily="34" charset="0"/>
        <a:ea typeface="+mn-ea"/>
        <a:cs typeface="Arial" charset="0"/>
      </a:defRPr>
    </a:lvl7pPr>
    <a:lvl8pPr marL="3810716" algn="l" defTabSz="1088776" rtl="0" eaLnBrk="1" latinLnBrk="0" hangingPunct="1">
      <a:defRPr sz="2400" kern="1200">
        <a:solidFill>
          <a:srgbClr val="FF0000"/>
        </a:solidFill>
        <a:latin typeface="Verdana" pitchFamily="34" charset="0"/>
        <a:ea typeface="+mn-ea"/>
        <a:cs typeface="Arial" charset="0"/>
      </a:defRPr>
    </a:lvl8pPr>
    <a:lvl9pPr marL="4355104" algn="l" defTabSz="1088776" rtl="0" eaLnBrk="1" latinLnBrk="0" hangingPunct="1">
      <a:defRPr sz="2400" kern="1200">
        <a:solidFill>
          <a:srgbClr val="FF0000"/>
        </a:solidFill>
        <a:latin typeface="Verdana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1">
          <p15:clr>
            <a:srgbClr val="A4A3A4"/>
          </p15:clr>
        </p15:guide>
        <p15:guide id="2" pos="384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17375E"/>
    <a:srgbClr val="4F81BD"/>
    <a:srgbClr val="00B050"/>
    <a:srgbClr val="0070C0"/>
    <a:srgbClr val="E6E6E6"/>
    <a:srgbClr val="F6E7E6"/>
    <a:srgbClr val="FFFF93"/>
    <a:srgbClr val="ECF9E7"/>
    <a:srgbClr val="F0F3EA"/>
    <a:srgbClr val="FFFF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202B0CA-FC54-4496-8BCA-5EF66A818D29}" styleName="Темный стиль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241" autoAdjust="0"/>
    <p:restoredTop sz="98535" autoAdjust="0"/>
  </p:normalViewPr>
  <p:slideViewPr>
    <p:cSldViewPr>
      <p:cViewPr varScale="1">
        <p:scale>
          <a:sx n="109" d="100"/>
          <a:sy n="109" d="100"/>
        </p:scale>
        <p:origin x="420" y="72"/>
      </p:cViewPr>
      <p:guideLst>
        <p:guide orient="horz" pos="2161"/>
        <p:guide pos="3841"/>
      </p:guideLst>
    </p:cSldViewPr>
  </p:slideViewPr>
  <p:outlineViewPr>
    <p:cViewPr>
      <p:scale>
        <a:sx n="33" d="100"/>
        <a:sy n="33" d="100"/>
      </p:scale>
      <p:origin x="0" y="189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3" y="1"/>
            <a:ext cx="4307999" cy="340440"/>
          </a:xfrm>
          <a:prstGeom prst="rect">
            <a:avLst/>
          </a:prstGeom>
        </p:spPr>
        <p:txBody>
          <a:bodyPr vert="horz" lIns="91111" tIns="45556" rIns="91111" bIns="45556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="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631340" y="1"/>
            <a:ext cx="4307998" cy="340440"/>
          </a:xfrm>
          <a:prstGeom prst="rect">
            <a:avLst/>
          </a:prstGeom>
        </p:spPr>
        <p:txBody>
          <a:bodyPr vert="horz" lIns="91111" tIns="45556" rIns="91111" bIns="45556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="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38AE029-F010-47F7-9DC1-E76188C4493E}" type="datetimeFigureOut">
              <a:rPr lang="ru-RU"/>
              <a:pPr>
                <a:defRPr/>
              </a:pPr>
              <a:t>23.08.2023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3" y="6466773"/>
            <a:ext cx="4307999" cy="340440"/>
          </a:xfrm>
          <a:prstGeom prst="rect">
            <a:avLst/>
          </a:prstGeom>
        </p:spPr>
        <p:txBody>
          <a:bodyPr vert="horz" lIns="91111" tIns="45556" rIns="91111" bIns="45556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="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631340" y="6466773"/>
            <a:ext cx="4307998" cy="340440"/>
          </a:xfrm>
          <a:prstGeom prst="rect">
            <a:avLst/>
          </a:prstGeom>
        </p:spPr>
        <p:txBody>
          <a:bodyPr vert="horz" lIns="91111" tIns="45556" rIns="91111" bIns="45556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="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B9FFB5F-C8A9-4B74-893F-FD3837F1F3F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715776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3" y="1"/>
            <a:ext cx="4307999" cy="34044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111" tIns="45556" rIns="91111" bIns="45556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 b="1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631340" y="1"/>
            <a:ext cx="4307998" cy="34044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111" tIns="45556" rIns="91111" bIns="45556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 b="1"/>
            </a:lvl1pPr>
          </a:lstStyle>
          <a:p>
            <a:pPr>
              <a:defRPr/>
            </a:pPr>
            <a:fld id="{B97DBF17-2317-4324-A986-363D727113C5}" type="datetimeFigureOut">
              <a:rPr lang="ru-RU"/>
              <a:pPr>
                <a:defRPr/>
              </a:pPr>
              <a:t>23.08.2023</a:t>
            </a:fld>
            <a:endParaRPr lang="ru-RU"/>
          </a:p>
        </p:txBody>
      </p:sp>
      <p:sp>
        <p:nvSpPr>
          <p:cNvPr id="1095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701925" y="511175"/>
            <a:ext cx="4537075" cy="25527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04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94886" y="3234175"/>
            <a:ext cx="7952740" cy="306395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111" tIns="45556" rIns="91111" bIns="4555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04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3" y="6466773"/>
            <a:ext cx="4307999" cy="34044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111" tIns="45556" rIns="91111" bIns="45556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 b="1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04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31340" y="6466773"/>
            <a:ext cx="4307998" cy="34044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111" tIns="45556" rIns="91111" bIns="45556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 b="1"/>
            </a:lvl1pPr>
          </a:lstStyle>
          <a:p>
            <a:pPr>
              <a:defRPr/>
            </a:pPr>
            <a:fld id="{A0EA824A-ECAA-4660-A371-1DD77E95C1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85930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4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544388" algn="l" rtl="0" eaLnBrk="0" fontAlgn="base" hangingPunct="0">
      <a:spcBef>
        <a:spcPct val="30000"/>
      </a:spcBef>
      <a:spcAft>
        <a:spcPct val="0"/>
      </a:spcAft>
      <a:defRPr sz="14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1088776" algn="l" rtl="0" eaLnBrk="0" fontAlgn="base" hangingPunct="0">
      <a:spcBef>
        <a:spcPct val="30000"/>
      </a:spcBef>
      <a:spcAft>
        <a:spcPct val="0"/>
      </a:spcAft>
      <a:defRPr sz="14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633164" algn="l" rtl="0" eaLnBrk="0" fontAlgn="base" hangingPunct="0">
      <a:spcBef>
        <a:spcPct val="30000"/>
      </a:spcBef>
      <a:spcAft>
        <a:spcPct val="0"/>
      </a:spcAft>
      <a:defRPr sz="14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2177552" algn="l" rtl="0" eaLnBrk="0" fontAlgn="base" hangingPunct="0">
      <a:spcBef>
        <a:spcPct val="30000"/>
      </a:spcBef>
      <a:spcAft>
        <a:spcPct val="0"/>
      </a:spcAft>
      <a:defRPr sz="14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721940" algn="l" defTabSz="108877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266328" algn="l" defTabSz="108877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810716" algn="l" defTabSz="108877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355104" algn="l" defTabSz="108877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6D36CD-46A8-477E-965E-3756D563A5FA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65671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6D36CD-46A8-477E-965E-3756D563A5FA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63404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6D36CD-46A8-477E-965E-3756D563A5FA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36462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6D36CD-46A8-477E-965E-3756D563A5FA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67932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6D36CD-46A8-477E-965E-3756D563A5FA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05813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6D36CD-46A8-477E-965E-3756D563A5FA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30850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6D36CD-46A8-477E-965E-3756D563A5FA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50249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6D36CD-46A8-477E-965E-3756D563A5FA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50314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6D36CD-46A8-477E-965E-3756D563A5FA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536309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6D36CD-46A8-477E-965E-3756D563A5FA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690344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6D36CD-46A8-477E-965E-3756D563A5FA}" type="slidenum">
              <a:rPr lang="ru-RU" smtClean="0"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02499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638" y="2130919"/>
            <a:ext cx="10365899" cy="147036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9276" y="3887100"/>
            <a:ext cx="8536623" cy="175300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443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7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31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75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1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63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107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51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59FE40-05AD-4E56-8AC6-79D15872067E}" type="datetimeFigureOut">
              <a:rPr lang="ru-RU"/>
              <a:pPr>
                <a:defRPr/>
              </a:pPr>
              <a:t>23.08.2023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D18DC8-D69B-4DD4-B705-BAB4D558220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120472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EC464E-0AD6-4415-BA10-97E2DFF1647E}" type="datetimeFigureOut">
              <a:rPr lang="ru-RU"/>
              <a:pPr>
                <a:defRPr/>
              </a:pPr>
              <a:t>23.08.2023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C203EE-5A49-4316-A1E6-2B88028E4D4B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678707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335" y="4407921"/>
            <a:ext cx="10365899" cy="1362390"/>
          </a:xfrm>
        </p:spPr>
        <p:txBody>
          <a:bodyPr anchor="t"/>
          <a:lstStyle>
            <a:lvl1pPr algn="l">
              <a:defRPr sz="48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335" y="2907387"/>
            <a:ext cx="10365899" cy="1500534"/>
          </a:xfrm>
        </p:spPr>
        <p:txBody>
          <a:bodyPr anchor="b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544388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88776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633164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4pPr>
            <a:lvl5pPr marL="2177552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5pPr>
            <a:lvl6pPr marL="272194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6pPr>
            <a:lvl7pPr marL="3266328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7pPr>
            <a:lvl8pPr marL="3810716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8pPr>
            <a:lvl9pPr marL="4355104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FA08A7-6D8D-4636-B845-1D0DFA53E4D2}" type="datetimeFigureOut">
              <a:rPr lang="ru-RU"/>
              <a:pPr>
                <a:defRPr/>
              </a:pPr>
              <a:t>23.08.2023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C28155-2C58-4376-9E9F-B37F8CBA56B9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337001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759" y="1600571"/>
            <a:ext cx="5386202" cy="4527011"/>
          </a:xfrm>
        </p:spPr>
        <p:txBody>
          <a:bodyPr/>
          <a:lstStyle>
            <a:lvl1pPr>
              <a:defRPr sz="3300"/>
            </a:lvl1pPr>
            <a:lvl2pPr>
              <a:defRPr sz="29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9214" y="1600571"/>
            <a:ext cx="5386202" cy="4527011"/>
          </a:xfrm>
        </p:spPr>
        <p:txBody>
          <a:bodyPr/>
          <a:lstStyle>
            <a:lvl1pPr>
              <a:defRPr sz="3300"/>
            </a:lvl1pPr>
            <a:lvl2pPr>
              <a:defRPr sz="29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4BAC78-499E-4754-9BE2-C1A52414E014}" type="datetimeFigureOut">
              <a:rPr lang="ru-RU"/>
              <a:pPr>
                <a:defRPr/>
              </a:pPr>
              <a:t>23.08.2023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7A2EFB-B466-4B93-8DD8-6B8D17B459BB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523068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759" y="1535469"/>
            <a:ext cx="5388320" cy="639910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4388" indent="0">
              <a:buNone/>
              <a:defRPr sz="2400" b="1"/>
            </a:lvl2pPr>
            <a:lvl3pPr marL="1088776" indent="0">
              <a:buNone/>
              <a:defRPr sz="2100" b="1"/>
            </a:lvl3pPr>
            <a:lvl4pPr marL="1633164" indent="0">
              <a:buNone/>
              <a:defRPr sz="1900" b="1"/>
            </a:lvl4pPr>
            <a:lvl5pPr marL="2177552" indent="0">
              <a:buNone/>
              <a:defRPr sz="1900" b="1"/>
            </a:lvl5pPr>
            <a:lvl6pPr marL="2721940" indent="0">
              <a:buNone/>
              <a:defRPr sz="1900" b="1"/>
            </a:lvl6pPr>
            <a:lvl7pPr marL="3266328" indent="0">
              <a:buNone/>
              <a:defRPr sz="1900" b="1"/>
            </a:lvl7pPr>
            <a:lvl8pPr marL="3810716" indent="0">
              <a:buNone/>
              <a:defRPr sz="1900" b="1"/>
            </a:lvl8pPr>
            <a:lvl9pPr marL="4355104" indent="0">
              <a:buNone/>
              <a:defRPr sz="19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759" y="2175379"/>
            <a:ext cx="5388320" cy="3952203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4980" y="1535469"/>
            <a:ext cx="5390437" cy="639910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4388" indent="0">
              <a:buNone/>
              <a:defRPr sz="2400" b="1"/>
            </a:lvl2pPr>
            <a:lvl3pPr marL="1088776" indent="0">
              <a:buNone/>
              <a:defRPr sz="2100" b="1"/>
            </a:lvl3pPr>
            <a:lvl4pPr marL="1633164" indent="0">
              <a:buNone/>
              <a:defRPr sz="1900" b="1"/>
            </a:lvl4pPr>
            <a:lvl5pPr marL="2177552" indent="0">
              <a:buNone/>
              <a:defRPr sz="1900" b="1"/>
            </a:lvl5pPr>
            <a:lvl6pPr marL="2721940" indent="0">
              <a:buNone/>
              <a:defRPr sz="1900" b="1"/>
            </a:lvl6pPr>
            <a:lvl7pPr marL="3266328" indent="0">
              <a:buNone/>
              <a:defRPr sz="1900" b="1"/>
            </a:lvl7pPr>
            <a:lvl8pPr marL="3810716" indent="0">
              <a:buNone/>
              <a:defRPr sz="1900" b="1"/>
            </a:lvl8pPr>
            <a:lvl9pPr marL="4355104" indent="0">
              <a:buNone/>
              <a:defRPr sz="19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4980" y="2175379"/>
            <a:ext cx="5390437" cy="3952203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24C26A-1E1C-41A3-A314-EDA5E0868D12}" type="datetimeFigureOut">
              <a:rPr lang="ru-RU"/>
              <a:pPr>
                <a:defRPr/>
              </a:pPr>
              <a:t>23.08.2023</a:t>
            </a:fld>
            <a:endParaRPr lang="ru-RU" dirty="0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B2DFC3-A927-4FD5-998D-5FEF529FDCD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748180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9B0D98-2D5B-4524-9224-D9A7BCD26BEC}" type="datetimeFigureOut">
              <a:rPr lang="ru-RU"/>
              <a:pPr>
                <a:defRPr/>
              </a:pPr>
              <a:t>23.08.2023</a:t>
            </a:fld>
            <a:endParaRPr lang="ru-RU" dirty="0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5E66FA-4276-447F-A3C7-9121683CB179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456140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D89B3A-27FE-46A5-93A2-569807B47623}" type="datetimeFigureOut">
              <a:rPr lang="ru-RU"/>
              <a:pPr>
                <a:defRPr/>
              </a:pPr>
              <a:t>23.08.2023</a:t>
            </a:fld>
            <a:endParaRPr lang="ru-RU" dirty="0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8ECE58-DD8F-41A7-82C0-941C977FA5B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344453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759" y="273113"/>
            <a:ext cx="4012129" cy="1162319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7974" y="273114"/>
            <a:ext cx="6817442" cy="5854468"/>
          </a:xfrm>
        </p:spPr>
        <p:txBody>
          <a:bodyPr/>
          <a:lstStyle>
            <a:lvl1pPr>
              <a:defRPr sz="3800"/>
            </a:lvl1pPr>
            <a:lvl2pPr>
              <a:defRPr sz="3300"/>
            </a:lvl2pPr>
            <a:lvl3pPr>
              <a:defRPr sz="29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759" y="1435433"/>
            <a:ext cx="4012129" cy="4692149"/>
          </a:xfrm>
        </p:spPr>
        <p:txBody>
          <a:bodyPr/>
          <a:lstStyle>
            <a:lvl1pPr marL="0" indent="0">
              <a:buNone/>
              <a:defRPr sz="1700"/>
            </a:lvl1pPr>
            <a:lvl2pPr marL="544388" indent="0">
              <a:buNone/>
              <a:defRPr sz="1400"/>
            </a:lvl2pPr>
            <a:lvl3pPr marL="1088776" indent="0">
              <a:buNone/>
              <a:defRPr sz="1200"/>
            </a:lvl3pPr>
            <a:lvl4pPr marL="1633164" indent="0">
              <a:buNone/>
              <a:defRPr sz="1100"/>
            </a:lvl4pPr>
            <a:lvl5pPr marL="2177552" indent="0">
              <a:buNone/>
              <a:defRPr sz="1100"/>
            </a:lvl5pPr>
            <a:lvl6pPr marL="2721940" indent="0">
              <a:buNone/>
              <a:defRPr sz="1100"/>
            </a:lvl6pPr>
            <a:lvl7pPr marL="3266328" indent="0">
              <a:buNone/>
              <a:defRPr sz="1100"/>
            </a:lvl7pPr>
            <a:lvl8pPr marL="3810716" indent="0">
              <a:buNone/>
              <a:defRPr sz="1100"/>
            </a:lvl8pPr>
            <a:lvl9pPr marL="4355104" indent="0">
              <a:buNone/>
              <a:defRPr sz="11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B5A4E6-C319-40D8-A013-ADC9CE5F6C7E}" type="datetimeFigureOut">
              <a:rPr lang="ru-RU"/>
              <a:pPr>
                <a:defRPr/>
              </a:pPr>
              <a:t>23.08.2023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6671D5-AFD1-4600-87B8-EC0E16363BA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605775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90340" y="4801712"/>
            <a:ext cx="7317105" cy="566869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90340" y="612917"/>
            <a:ext cx="7317105" cy="4115753"/>
          </a:xfrm>
        </p:spPr>
        <p:txBody>
          <a:bodyPr rtlCol="0">
            <a:normAutofit/>
          </a:bodyPr>
          <a:lstStyle>
            <a:lvl1pPr marL="0" indent="0">
              <a:buNone/>
              <a:defRPr sz="3800"/>
            </a:lvl1pPr>
            <a:lvl2pPr marL="544388" indent="0">
              <a:buNone/>
              <a:defRPr sz="3300"/>
            </a:lvl2pPr>
            <a:lvl3pPr marL="1088776" indent="0">
              <a:buNone/>
              <a:defRPr sz="2900"/>
            </a:lvl3pPr>
            <a:lvl4pPr marL="1633164" indent="0">
              <a:buNone/>
              <a:defRPr sz="2400"/>
            </a:lvl4pPr>
            <a:lvl5pPr marL="2177552" indent="0">
              <a:buNone/>
              <a:defRPr sz="2400"/>
            </a:lvl5pPr>
            <a:lvl6pPr marL="2721940" indent="0">
              <a:buNone/>
              <a:defRPr sz="2400"/>
            </a:lvl6pPr>
            <a:lvl7pPr marL="3266328" indent="0">
              <a:buNone/>
              <a:defRPr sz="2400"/>
            </a:lvl7pPr>
            <a:lvl8pPr marL="3810716" indent="0">
              <a:buNone/>
              <a:defRPr sz="2400"/>
            </a:lvl8pPr>
            <a:lvl9pPr marL="4355104" indent="0">
              <a:buNone/>
              <a:defRPr sz="2400"/>
            </a:lvl9pPr>
          </a:lstStyle>
          <a:p>
            <a:pPr lv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90340" y="5368581"/>
            <a:ext cx="7317105" cy="805048"/>
          </a:xfrm>
        </p:spPr>
        <p:txBody>
          <a:bodyPr/>
          <a:lstStyle>
            <a:lvl1pPr marL="0" indent="0">
              <a:buNone/>
              <a:defRPr sz="1700"/>
            </a:lvl1pPr>
            <a:lvl2pPr marL="544388" indent="0">
              <a:buNone/>
              <a:defRPr sz="1400"/>
            </a:lvl2pPr>
            <a:lvl3pPr marL="1088776" indent="0">
              <a:buNone/>
              <a:defRPr sz="1200"/>
            </a:lvl3pPr>
            <a:lvl4pPr marL="1633164" indent="0">
              <a:buNone/>
              <a:defRPr sz="1100"/>
            </a:lvl4pPr>
            <a:lvl5pPr marL="2177552" indent="0">
              <a:buNone/>
              <a:defRPr sz="1100"/>
            </a:lvl5pPr>
            <a:lvl6pPr marL="2721940" indent="0">
              <a:buNone/>
              <a:defRPr sz="1100"/>
            </a:lvl6pPr>
            <a:lvl7pPr marL="3266328" indent="0">
              <a:buNone/>
              <a:defRPr sz="1100"/>
            </a:lvl7pPr>
            <a:lvl8pPr marL="3810716" indent="0">
              <a:buNone/>
              <a:defRPr sz="1100"/>
            </a:lvl8pPr>
            <a:lvl9pPr marL="4355104" indent="0">
              <a:buNone/>
              <a:defRPr sz="11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BA9EC3-8F2A-441F-92ED-8343FE643AA2}" type="datetimeFigureOut">
              <a:rPr lang="ru-RU"/>
              <a:pPr>
                <a:defRPr/>
              </a:pPr>
              <a:t>23.08.2023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06B163-F42F-4558-B02B-D3FE9013614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122564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C105FB-8F6F-4AB0-98BB-C8F385EFA86C}" type="datetimeFigureOut">
              <a:rPr lang="ru-RU"/>
              <a:pPr>
                <a:defRPr/>
              </a:pPr>
              <a:t>23.08.2023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EC4B0C-5B1C-4D2D-BC6C-401DA1BA2BEF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609009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41502" y="274702"/>
            <a:ext cx="2743914" cy="585288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759" y="274702"/>
            <a:ext cx="8028490" cy="585288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15226D-37F7-4585-B0E5-998238FB0C0D}" type="datetimeFigureOut">
              <a:rPr lang="ru-RU"/>
              <a:pPr>
                <a:defRPr/>
              </a:pPr>
              <a:t>23.08.2023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7BA8B8-A5A1-467E-AAA9-A273952E328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766060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.13 Один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9">
            <a:extLst>
              <a:ext uri="{FF2B5EF4-FFF2-40B4-BE49-F238E27FC236}">
                <a16:creationId xmlns:a16="http://schemas.microsoft.com/office/drawing/2014/main" xmlns="" id="{2E89EFAC-E703-4EB6-AE62-B6678FE4CA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245" y="642961"/>
            <a:ext cx="10914682" cy="540125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14" name="Текст 3">
            <a:extLst>
              <a:ext uri="{FF2B5EF4-FFF2-40B4-BE49-F238E27FC236}">
                <a16:creationId xmlns:a16="http://schemas.microsoft.com/office/drawing/2014/main" xmlns="" id="{42A62BF8-EC4C-4EA5-A187-4B86AA0A4E12}"/>
              </a:ext>
            </a:extLst>
          </p:cNvPr>
          <p:cNvSpPr>
            <a:spLocks noGrp="1"/>
          </p:cNvSpPr>
          <p:nvPr>
            <p:ph type="body" sz="half" idx="14"/>
          </p:nvPr>
        </p:nvSpPr>
        <p:spPr>
          <a:xfrm>
            <a:off x="640247" y="1183086"/>
            <a:ext cx="10914682" cy="32602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91" indent="0">
              <a:buNone/>
              <a:defRPr sz="1400"/>
            </a:lvl2pPr>
            <a:lvl3pPr marL="914583" indent="0">
              <a:buNone/>
              <a:defRPr sz="1200"/>
            </a:lvl3pPr>
            <a:lvl4pPr marL="1371874" indent="0">
              <a:buNone/>
              <a:defRPr sz="1000"/>
            </a:lvl4pPr>
            <a:lvl5pPr marL="1829166" indent="0">
              <a:buNone/>
              <a:defRPr sz="1000"/>
            </a:lvl5pPr>
            <a:lvl6pPr marL="2286457" indent="0">
              <a:buNone/>
              <a:defRPr sz="1000"/>
            </a:lvl6pPr>
            <a:lvl7pPr marL="2743749" indent="0">
              <a:buNone/>
              <a:defRPr sz="1000"/>
            </a:lvl7pPr>
            <a:lvl8pPr marL="3201040" indent="0">
              <a:buNone/>
              <a:defRPr sz="1000"/>
            </a:lvl8pPr>
            <a:lvl9pPr marL="3658332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6" name="Дата 4">
            <a:extLst>
              <a:ext uri="{FF2B5EF4-FFF2-40B4-BE49-F238E27FC236}">
                <a16:creationId xmlns:a16="http://schemas.microsoft.com/office/drawing/2014/main" xmlns="" id="{90427EFC-2DE3-4060-85AD-1C031BCE330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40247" y="6357822"/>
            <a:ext cx="2804890" cy="365210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17" name="Нижний колонтитул 5">
            <a:extLst>
              <a:ext uri="{FF2B5EF4-FFF2-40B4-BE49-F238E27FC236}">
                <a16:creationId xmlns:a16="http://schemas.microsoft.com/office/drawing/2014/main" xmlns="" id="{7B7E56D5-B271-42AB-AF52-89BC163C03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712481" y="6357822"/>
            <a:ext cx="2774784" cy="365210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18" name="Номер слайда 6">
            <a:extLst>
              <a:ext uri="{FF2B5EF4-FFF2-40B4-BE49-F238E27FC236}">
                <a16:creationId xmlns:a16="http://schemas.microsoft.com/office/drawing/2014/main" xmlns="" id="{470BB3B0-D373-471C-8037-627231B86F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50032" y="6357822"/>
            <a:ext cx="2804894" cy="365210"/>
          </a:xfrm>
          <a:prstGeom prst="rect">
            <a:avLst/>
          </a:prstGeom>
        </p:spPr>
        <p:txBody>
          <a:bodyPr/>
          <a:lstStyle/>
          <a:p>
            <a:fld id="{609DA5DC-3484-44B0-A389-BC7AD08FBDAB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Объект 3">
            <a:extLst>
              <a:ext uri="{FF2B5EF4-FFF2-40B4-BE49-F238E27FC236}">
                <a16:creationId xmlns:a16="http://schemas.microsoft.com/office/drawing/2014/main" xmlns="" id="{4FCB3046-A6C1-4DB3-AF74-032AC164B195}"/>
              </a:ext>
            </a:extLst>
          </p:cNvPr>
          <p:cNvSpPr>
            <a:spLocks noGrp="1"/>
          </p:cNvSpPr>
          <p:nvPr>
            <p:ph sz="half" idx="17"/>
          </p:nvPr>
        </p:nvSpPr>
        <p:spPr>
          <a:xfrm>
            <a:off x="640246" y="1826045"/>
            <a:ext cx="10914681" cy="439058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750367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8.4 Слева текст, справа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6E731A38-EEB1-4BA5-9DAA-7BEB12F14A06}"/>
              </a:ext>
            </a:extLst>
          </p:cNvPr>
          <p:cNvSpPr/>
          <p:nvPr userDrawn="1"/>
        </p:nvSpPr>
        <p:spPr>
          <a:xfrm flipH="1">
            <a:off x="0" y="2"/>
            <a:ext cx="8162125" cy="6859586"/>
          </a:xfrm>
          <a:prstGeom prst="rect">
            <a:avLst/>
          </a:prstGeom>
          <a:solidFill>
            <a:srgbClr val="E6E8E8"/>
          </a:solidFill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  <p:sp>
        <p:nvSpPr>
          <p:cNvPr id="10" name="Заголовок 9">
            <a:extLst>
              <a:ext uri="{FF2B5EF4-FFF2-40B4-BE49-F238E27FC236}">
                <a16:creationId xmlns:a16="http://schemas.microsoft.com/office/drawing/2014/main" xmlns="" id="{2F2543A2-1264-41EF-B1F2-E6119E10DB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02371" y="642961"/>
            <a:ext cx="2813969" cy="540125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16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1" name="Текст 3">
            <a:extLst>
              <a:ext uri="{FF2B5EF4-FFF2-40B4-BE49-F238E27FC236}">
                <a16:creationId xmlns:a16="http://schemas.microsoft.com/office/drawing/2014/main" xmlns="" id="{AC2E54F3-1C6F-41E7-B0AA-87C038B410A1}"/>
              </a:ext>
            </a:extLst>
          </p:cNvPr>
          <p:cNvSpPr>
            <a:spLocks noGrp="1"/>
          </p:cNvSpPr>
          <p:nvPr>
            <p:ph type="body" sz="half" idx="14"/>
          </p:nvPr>
        </p:nvSpPr>
        <p:spPr>
          <a:xfrm>
            <a:off x="8802372" y="1183086"/>
            <a:ext cx="2813969" cy="32602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100"/>
            </a:lvl1pPr>
            <a:lvl2pPr marL="457291" indent="0">
              <a:buNone/>
              <a:defRPr sz="1400"/>
            </a:lvl2pPr>
            <a:lvl3pPr marL="914583" indent="0">
              <a:buNone/>
              <a:defRPr sz="1200"/>
            </a:lvl3pPr>
            <a:lvl4pPr marL="1371874" indent="0">
              <a:buNone/>
              <a:defRPr sz="1000"/>
            </a:lvl4pPr>
            <a:lvl5pPr marL="1829166" indent="0">
              <a:buNone/>
              <a:defRPr sz="1000"/>
            </a:lvl5pPr>
            <a:lvl6pPr marL="2286457" indent="0">
              <a:buNone/>
              <a:defRPr sz="1000"/>
            </a:lvl6pPr>
            <a:lvl7pPr marL="2743749" indent="0">
              <a:buNone/>
              <a:defRPr sz="1000"/>
            </a:lvl7pPr>
            <a:lvl8pPr marL="3201040" indent="0">
              <a:buNone/>
              <a:defRPr sz="1000"/>
            </a:lvl8pPr>
            <a:lvl9pPr marL="3658332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Объект 3">
            <a:extLst>
              <a:ext uri="{FF2B5EF4-FFF2-40B4-BE49-F238E27FC236}">
                <a16:creationId xmlns:a16="http://schemas.microsoft.com/office/drawing/2014/main" xmlns="" id="{F1BD0EC8-773D-404C-BDA7-01B74CDB9361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0" y="0"/>
            <a:ext cx="8162125" cy="685958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21" name="Объект 3">
            <a:extLst>
              <a:ext uri="{FF2B5EF4-FFF2-40B4-BE49-F238E27FC236}">
                <a16:creationId xmlns:a16="http://schemas.microsoft.com/office/drawing/2014/main" xmlns="" id="{EC260D99-99AF-4CCF-8226-34EE90E7689A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9213072" y="2152070"/>
            <a:ext cx="2403267" cy="4064557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1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8" name="Номер слайда 6">
            <a:extLst>
              <a:ext uri="{FF2B5EF4-FFF2-40B4-BE49-F238E27FC236}">
                <a16:creationId xmlns:a16="http://schemas.microsoft.com/office/drawing/2014/main" xmlns="" id="{69756988-39CE-4719-B298-28DCB3CFF9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50032" y="6357822"/>
            <a:ext cx="2804894" cy="365210"/>
          </a:xfrm>
          <a:prstGeom prst="rect">
            <a:avLst/>
          </a:prstGeom>
        </p:spPr>
        <p:txBody>
          <a:bodyPr/>
          <a:lstStyle/>
          <a:p>
            <a:fld id="{609DA5DC-3484-44B0-A389-BC7AD08FBD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83922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4_8.4 Слева текст, справа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Объект 3">
            <a:extLst>
              <a:ext uri="{FF2B5EF4-FFF2-40B4-BE49-F238E27FC236}">
                <a16:creationId xmlns:a16="http://schemas.microsoft.com/office/drawing/2014/main" xmlns="" id="{EC260D99-99AF-4CCF-8226-34EE90E7689A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1" y="1"/>
            <a:ext cx="6097586" cy="685958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2" name="Объект 3">
            <a:extLst>
              <a:ext uri="{FF2B5EF4-FFF2-40B4-BE49-F238E27FC236}">
                <a16:creationId xmlns:a16="http://schemas.microsoft.com/office/drawing/2014/main" xmlns="" id="{30A2F4C9-AD0B-4DB7-A872-0778FB57B6A6}"/>
              </a:ext>
            </a:extLst>
          </p:cNvPr>
          <p:cNvSpPr>
            <a:spLocks noGrp="1"/>
          </p:cNvSpPr>
          <p:nvPr>
            <p:ph sz="half" idx="17" hasCustomPrompt="1"/>
          </p:nvPr>
        </p:nvSpPr>
        <p:spPr>
          <a:xfrm>
            <a:off x="6676421" y="3261355"/>
            <a:ext cx="720188" cy="720167"/>
          </a:xfrm>
          <a:prstGeom prst="rect">
            <a:avLst/>
          </a:prstGeom>
          <a:solidFill>
            <a:schemeClr val="accent2"/>
          </a:solidFill>
          <a:ln w="38100">
            <a:noFill/>
          </a:ln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ru-RU" dirty="0"/>
              <a:t>картинка</a:t>
            </a:r>
          </a:p>
        </p:txBody>
      </p:sp>
      <p:sp>
        <p:nvSpPr>
          <p:cNvPr id="135" name="Объект 3">
            <a:extLst>
              <a:ext uri="{FF2B5EF4-FFF2-40B4-BE49-F238E27FC236}">
                <a16:creationId xmlns:a16="http://schemas.microsoft.com/office/drawing/2014/main" xmlns="" id="{F0A7486D-5B0A-4809-9FBD-9DBF68E07BF0}"/>
              </a:ext>
            </a:extLst>
          </p:cNvPr>
          <p:cNvSpPr>
            <a:spLocks noGrp="1"/>
          </p:cNvSpPr>
          <p:nvPr>
            <p:ph sz="half" idx="63" hasCustomPrompt="1"/>
          </p:nvPr>
        </p:nvSpPr>
        <p:spPr>
          <a:xfrm>
            <a:off x="6673879" y="2949824"/>
            <a:ext cx="2398745" cy="31153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ru-RU" dirty="0"/>
              <a:t>улица Курица</a:t>
            </a:r>
          </a:p>
        </p:txBody>
      </p:sp>
      <p:sp>
        <p:nvSpPr>
          <p:cNvPr id="137" name="Объект 3">
            <a:extLst>
              <a:ext uri="{FF2B5EF4-FFF2-40B4-BE49-F238E27FC236}">
                <a16:creationId xmlns:a16="http://schemas.microsoft.com/office/drawing/2014/main" xmlns="" id="{0948A010-C710-492D-BA0E-2C6728F4DF47}"/>
              </a:ext>
            </a:extLst>
          </p:cNvPr>
          <p:cNvSpPr>
            <a:spLocks noGrp="1"/>
          </p:cNvSpPr>
          <p:nvPr>
            <p:ph sz="half" idx="64" hasCustomPrompt="1"/>
          </p:nvPr>
        </p:nvSpPr>
        <p:spPr>
          <a:xfrm>
            <a:off x="10896151" y="3261355"/>
            <a:ext cx="720189" cy="720167"/>
          </a:xfrm>
          <a:prstGeom prst="rect">
            <a:avLst/>
          </a:prstGeom>
          <a:solidFill>
            <a:schemeClr val="accent2"/>
          </a:solidFill>
          <a:ln w="38100">
            <a:noFill/>
          </a:ln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ru-RU" dirty="0"/>
              <a:t>картинка</a:t>
            </a:r>
          </a:p>
        </p:txBody>
      </p:sp>
      <p:sp>
        <p:nvSpPr>
          <p:cNvPr id="141" name="Объект 3">
            <a:extLst>
              <a:ext uri="{FF2B5EF4-FFF2-40B4-BE49-F238E27FC236}">
                <a16:creationId xmlns:a16="http://schemas.microsoft.com/office/drawing/2014/main" xmlns="" id="{F271C743-6F8B-4F68-A240-D4C0715F0BAD}"/>
              </a:ext>
            </a:extLst>
          </p:cNvPr>
          <p:cNvSpPr>
            <a:spLocks noGrp="1"/>
          </p:cNvSpPr>
          <p:nvPr>
            <p:ph sz="half" idx="65" hasCustomPrompt="1"/>
          </p:nvPr>
        </p:nvSpPr>
        <p:spPr>
          <a:xfrm>
            <a:off x="7513158" y="3261355"/>
            <a:ext cx="720188" cy="720167"/>
          </a:xfrm>
          <a:prstGeom prst="rect">
            <a:avLst/>
          </a:prstGeom>
          <a:solidFill>
            <a:schemeClr val="accent2"/>
          </a:solidFill>
          <a:ln w="38100">
            <a:noFill/>
          </a:ln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ru-RU" dirty="0"/>
              <a:t>картинка</a:t>
            </a:r>
          </a:p>
        </p:txBody>
      </p:sp>
      <p:sp>
        <p:nvSpPr>
          <p:cNvPr id="142" name="Объект 3">
            <a:extLst>
              <a:ext uri="{FF2B5EF4-FFF2-40B4-BE49-F238E27FC236}">
                <a16:creationId xmlns:a16="http://schemas.microsoft.com/office/drawing/2014/main" xmlns="" id="{80E2FF7E-02C9-4B77-8E0D-4A0291942D01}"/>
              </a:ext>
            </a:extLst>
          </p:cNvPr>
          <p:cNvSpPr>
            <a:spLocks noGrp="1"/>
          </p:cNvSpPr>
          <p:nvPr>
            <p:ph sz="half" idx="66" hasCustomPrompt="1"/>
          </p:nvPr>
        </p:nvSpPr>
        <p:spPr>
          <a:xfrm>
            <a:off x="8362815" y="3261355"/>
            <a:ext cx="720188" cy="720167"/>
          </a:xfrm>
          <a:prstGeom prst="rect">
            <a:avLst/>
          </a:prstGeom>
          <a:solidFill>
            <a:schemeClr val="accent2"/>
          </a:solidFill>
          <a:ln w="38100">
            <a:noFill/>
          </a:ln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ru-RU" dirty="0"/>
              <a:t>картинка</a:t>
            </a:r>
          </a:p>
        </p:txBody>
      </p:sp>
      <p:sp>
        <p:nvSpPr>
          <p:cNvPr id="143" name="Объект 3">
            <a:extLst>
              <a:ext uri="{FF2B5EF4-FFF2-40B4-BE49-F238E27FC236}">
                <a16:creationId xmlns:a16="http://schemas.microsoft.com/office/drawing/2014/main" xmlns="" id="{9EB9FB8A-CF7F-48D7-A2EE-A1D03C95E9E4}"/>
              </a:ext>
            </a:extLst>
          </p:cNvPr>
          <p:cNvSpPr>
            <a:spLocks noGrp="1"/>
          </p:cNvSpPr>
          <p:nvPr>
            <p:ph sz="half" idx="67" hasCustomPrompt="1"/>
          </p:nvPr>
        </p:nvSpPr>
        <p:spPr>
          <a:xfrm>
            <a:off x="9203475" y="3261355"/>
            <a:ext cx="720188" cy="720167"/>
          </a:xfrm>
          <a:prstGeom prst="rect">
            <a:avLst/>
          </a:prstGeom>
          <a:solidFill>
            <a:schemeClr val="accent2"/>
          </a:solidFill>
          <a:ln w="38100">
            <a:noFill/>
          </a:ln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ru-RU" dirty="0"/>
              <a:t>картинка</a:t>
            </a:r>
          </a:p>
        </p:txBody>
      </p:sp>
      <p:sp>
        <p:nvSpPr>
          <p:cNvPr id="144" name="Объект 3">
            <a:extLst>
              <a:ext uri="{FF2B5EF4-FFF2-40B4-BE49-F238E27FC236}">
                <a16:creationId xmlns:a16="http://schemas.microsoft.com/office/drawing/2014/main" xmlns="" id="{8E802AE0-05EF-45C9-A5D8-90A67FE68F28}"/>
              </a:ext>
            </a:extLst>
          </p:cNvPr>
          <p:cNvSpPr>
            <a:spLocks noGrp="1"/>
          </p:cNvSpPr>
          <p:nvPr>
            <p:ph sz="half" idx="68" hasCustomPrompt="1"/>
          </p:nvPr>
        </p:nvSpPr>
        <p:spPr>
          <a:xfrm>
            <a:off x="10051973" y="3261355"/>
            <a:ext cx="720188" cy="720167"/>
          </a:xfrm>
          <a:prstGeom prst="rect">
            <a:avLst/>
          </a:prstGeom>
          <a:solidFill>
            <a:schemeClr val="accent2"/>
          </a:solidFill>
          <a:ln w="38100">
            <a:noFill/>
          </a:ln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ru-RU" dirty="0"/>
              <a:t>картинка</a:t>
            </a:r>
          </a:p>
        </p:txBody>
      </p:sp>
      <p:sp>
        <p:nvSpPr>
          <p:cNvPr id="212" name="Объект 3">
            <a:extLst>
              <a:ext uri="{FF2B5EF4-FFF2-40B4-BE49-F238E27FC236}">
                <a16:creationId xmlns:a16="http://schemas.microsoft.com/office/drawing/2014/main" xmlns="" id="{C5818F28-10C5-4577-92D4-31E93FB2D314}"/>
              </a:ext>
            </a:extLst>
          </p:cNvPr>
          <p:cNvSpPr>
            <a:spLocks noGrp="1"/>
          </p:cNvSpPr>
          <p:nvPr>
            <p:ph sz="half" idx="76" hasCustomPrompt="1"/>
          </p:nvPr>
        </p:nvSpPr>
        <p:spPr>
          <a:xfrm>
            <a:off x="6676421" y="5568219"/>
            <a:ext cx="720188" cy="720167"/>
          </a:xfrm>
          <a:prstGeom prst="rect">
            <a:avLst/>
          </a:prstGeom>
          <a:solidFill>
            <a:schemeClr val="accent2"/>
          </a:solidFill>
          <a:ln w="38100">
            <a:noFill/>
          </a:ln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ru-RU" dirty="0"/>
              <a:t>картинка</a:t>
            </a:r>
          </a:p>
        </p:txBody>
      </p:sp>
      <p:sp>
        <p:nvSpPr>
          <p:cNvPr id="213" name="Объект 3">
            <a:extLst>
              <a:ext uri="{FF2B5EF4-FFF2-40B4-BE49-F238E27FC236}">
                <a16:creationId xmlns:a16="http://schemas.microsoft.com/office/drawing/2014/main" xmlns="" id="{5A2B66D2-21EA-4954-834F-503EEBB581A0}"/>
              </a:ext>
            </a:extLst>
          </p:cNvPr>
          <p:cNvSpPr>
            <a:spLocks noGrp="1"/>
          </p:cNvSpPr>
          <p:nvPr>
            <p:ph sz="half" idx="77" hasCustomPrompt="1"/>
          </p:nvPr>
        </p:nvSpPr>
        <p:spPr>
          <a:xfrm>
            <a:off x="6673879" y="5256688"/>
            <a:ext cx="2398745" cy="31153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ru-RU" dirty="0"/>
              <a:t>улица Курица</a:t>
            </a:r>
          </a:p>
        </p:txBody>
      </p:sp>
      <p:sp>
        <p:nvSpPr>
          <p:cNvPr id="214" name="Объект 3">
            <a:extLst>
              <a:ext uri="{FF2B5EF4-FFF2-40B4-BE49-F238E27FC236}">
                <a16:creationId xmlns:a16="http://schemas.microsoft.com/office/drawing/2014/main" xmlns="" id="{C226D031-CB23-4CD3-810B-271360FA6BD5}"/>
              </a:ext>
            </a:extLst>
          </p:cNvPr>
          <p:cNvSpPr>
            <a:spLocks noGrp="1"/>
          </p:cNvSpPr>
          <p:nvPr>
            <p:ph sz="half" idx="78" hasCustomPrompt="1"/>
          </p:nvPr>
        </p:nvSpPr>
        <p:spPr>
          <a:xfrm>
            <a:off x="10896151" y="5568219"/>
            <a:ext cx="720189" cy="720167"/>
          </a:xfrm>
          <a:prstGeom prst="rect">
            <a:avLst/>
          </a:prstGeom>
          <a:solidFill>
            <a:schemeClr val="accent2"/>
          </a:solidFill>
          <a:ln w="38100">
            <a:noFill/>
          </a:ln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ru-RU" dirty="0"/>
              <a:t>картинка</a:t>
            </a:r>
          </a:p>
        </p:txBody>
      </p:sp>
      <p:sp>
        <p:nvSpPr>
          <p:cNvPr id="215" name="Объект 3">
            <a:extLst>
              <a:ext uri="{FF2B5EF4-FFF2-40B4-BE49-F238E27FC236}">
                <a16:creationId xmlns:a16="http://schemas.microsoft.com/office/drawing/2014/main" xmlns="" id="{5197622F-5718-472D-9778-378620E0267C}"/>
              </a:ext>
            </a:extLst>
          </p:cNvPr>
          <p:cNvSpPr>
            <a:spLocks noGrp="1"/>
          </p:cNvSpPr>
          <p:nvPr>
            <p:ph sz="half" idx="79" hasCustomPrompt="1"/>
          </p:nvPr>
        </p:nvSpPr>
        <p:spPr>
          <a:xfrm>
            <a:off x="7513158" y="5568219"/>
            <a:ext cx="720188" cy="720167"/>
          </a:xfrm>
          <a:prstGeom prst="rect">
            <a:avLst/>
          </a:prstGeom>
          <a:solidFill>
            <a:schemeClr val="accent2"/>
          </a:solidFill>
          <a:ln w="38100">
            <a:noFill/>
          </a:ln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ru-RU" dirty="0"/>
              <a:t>картинка</a:t>
            </a:r>
          </a:p>
        </p:txBody>
      </p:sp>
      <p:sp>
        <p:nvSpPr>
          <p:cNvPr id="216" name="Объект 3">
            <a:extLst>
              <a:ext uri="{FF2B5EF4-FFF2-40B4-BE49-F238E27FC236}">
                <a16:creationId xmlns:a16="http://schemas.microsoft.com/office/drawing/2014/main" xmlns="" id="{CB525272-D653-4864-BAE5-FF21782EE8A1}"/>
              </a:ext>
            </a:extLst>
          </p:cNvPr>
          <p:cNvSpPr>
            <a:spLocks noGrp="1"/>
          </p:cNvSpPr>
          <p:nvPr>
            <p:ph sz="half" idx="80" hasCustomPrompt="1"/>
          </p:nvPr>
        </p:nvSpPr>
        <p:spPr>
          <a:xfrm>
            <a:off x="8362815" y="5568219"/>
            <a:ext cx="720188" cy="720167"/>
          </a:xfrm>
          <a:prstGeom prst="rect">
            <a:avLst/>
          </a:prstGeom>
          <a:solidFill>
            <a:schemeClr val="accent2"/>
          </a:solidFill>
          <a:ln w="38100">
            <a:noFill/>
          </a:ln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ru-RU" dirty="0"/>
              <a:t>картинка</a:t>
            </a:r>
          </a:p>
        </p:txBody>
      </p:sp>
      <p:sp>
        <p:nvSpPr>
          <p:cNvPr id="217" name="Объект 3">
            <a:extLst>
              <a:ext uri="{FF2B5EF4-FFF2-40B4-BE49-F238E27FC236}">
                <a16:creationId xmlns:a16="http://schemas.microsoft.com/office/drawing/2014/main" xmlns="" id="{C40B0CBA-0BB8-43A4-817F-9E64CAC2E03D}"/>
              </a:ext>
            </a:extLst>
          </p:cNvPr>
          <p:cNvSpPr>
            <a:spLocks noGrp="1"/>
          </p:cNvSpPr>
          <p:nvPr>
            <p:ph sz="half" idx="81" hasCustomPrompt="1"/>
          </p:nvPr>
        </p:nvSpPr>
        <p:spPr>
          <a:xfrm>
            <a:off x="9203475" y="5568219"/>
            <a:ext cx="720188" cy="720167"/>
          </a:xfrm>
          <a:prstGeom prst="rect">
            <a:avLst/>
          </a:prstGeom>
          <a:solidFill>
            <a:schemeClr val="accent2"/>
          </a:solidFill>
          <a:ln w="38100">
            <a:noFill/>
          </a:ln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ru-RU" dirty="0"/>
              <a:t>картинка</a:t>
            </a:r>
          </a:p>
        </p:txBody>
      </p:sp>
      <p:sp>
        <p:nvSpPr>
          <p:cNvPr id="218" name="Объект 3">
            <a:extLst>
              <a:ext uri="{FF2B5EF4-FFF2-40B4-BE49-F238E27FC236}">
                <a16:creationId xmlns:a16="http://schemas.microsoft.com/office/drawing/2014/main" xmlns="" id="{8BC30F8F-A140-416E-8E28-C456555DE84C}"/>
              </a:ext>
            </a:extLst>
          </p:cNvPr>
          <p:cNvSpPr>
            <a:spLocks noGrp="1"/>
          </p:cNvSpPr>
          <p:nvPr>
            <p:ph sz="half" idx="82" hasCustomPrompt="1"/>
          </p:nvPr>
        </p:nvSpPr>
        <p:spPr>
          <a:xfrm>
            <a:off x="10051973" y="5568219"/>
            <a:ext cx="720188" cy="720167"/>
          </a:xfrm>
          <a:prstGeom prst="rect">
            <a:avLst/>
          </a:prstGeom>
          <a:solidFill>
            <a:schemeClr val="accent2"/>
          </a:solidFill>
          <a:ln w="38100">
            <a:noFill/>
          </a:ln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ru-RU" dirty="0"/>
              <a:t>картинка</a:t>
            </a:r>
          </a:p>
        </p:txBody>
      </p:sp>
      <p:sp>
        <p:nvSpPr>
          <p:cNvPr id="240" name="Объект 3">
            <a:extLst>
              <a:ext uri="{FF2B5EF4-FFF2-40B4-BE49-F238E27FC236}">
                <a16:creationId xmlns:a16="http://schemas.microsoft.com/office/drawing/2014/main" xmlns="" id="{614255EA-3B4A-497C-8486-FAF0E9C8DB92}"/>
              </a:ext>
            </a:extLst>
          </p:cNvPr>
          <p:cNvSpPr>
            <a:spLocks noGrp="1"/>
          </p:cNvSpPr>
          <p:nvPr>
            <p:ph sz="half" idx="97" hasCustomPrompt="1"/>
          </p:nvPr>
        </p:nvSpPr>
        <p:spPr>
          <a:xfrm>
            <a:off x="6676421" y="954492"/>
            <a:ext cx="720188" cy="720167"/>
          </a:xfrm>
          <a:prstGeom prst="rect">
            <a:avLst/>
          </a:prstGeom>
          <a:solidFill>
            <a:schemeClr val="accent2"/>
          </a:solidFill>
          <a:ln w="38100">
            <a:noFill/>
          </a:ln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ru-RU" dirty="0"/>
              <a:t>картинка</a:t>
            </a:r>
          </a:p>
        </p:txBody>
      </p:sp>
      <p:sp>
        <p:nvSpPr>
          <p:cNvPr id="241" name="Объект 3">
            <a:extLst>
              <a:ext uri="{FF2B5EF4-FFF2-40B4-BE49-F238E27FC236}">
                <a16:creationId xmlns:a16="http://schemas.microsoft.com/office/drawing/2014/main" xmlns="" id="{4205432D-37FF-42DF-80C5-A2CB144F447F}"/>
              </a:ext>
            </a:extLst>
          </p:cNvPr>
          <p:cNvSpPr>
            <a:spLocks noGrp="1"/>
          </p:cNvSpPr>
          <p:nvPr>
            <p:ph sz="half" idx="98" hasCustomPrompt="1"/>
          </p:nvPr>
        </p:nvSpPr>
        <p:spPr>
          <a:xfrm>
            <a:off x="6673879" y="642961"/>
            <a:ext cx="2398745" cy="31153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ru-RU" dirty="0"/>
              <a:t>улица Курица</a:t>
            </a:r>
          </a:p>
        </p:txBody>
      </p:sp>
      <p:sp>
        <p:nvSpPr>
          <p:cNvPr id="243" name="Объект 3">
            <a:extLst>
              <a:ext uri="{FF2B5EF4-FFF2-40B4-BE49-F238E27FC236}">
                <a16:creationId xmlns:a16="http://schemas.microsoft.com/office/drawing/2014/main" xmlns="" id="{395A8979-7BD6-42C3-8C60-172CB4FBAF8C}"/>
              </a:ext>
            </a:extLst>
          </p:cNvPr>
          <p:cNvSpPr>
            <a:spLocks noGrp="1"/>
          </p:cNvSpPr>
          <p:nvPr>
            <p:ph sz="half" idx="100" hasCustomPrompt="1"/>
          </p:nvPr>
        </p:nvSpPr>
        <p:spPr>
          <a:xfrm>
            <a:off x="7513158" y="954492"/>
            <a:ext cx="720188" cy="720167"/>
          </a:xfrm>
          <a:prstGeom prst="rect">
            <a:avLst/>
          </a:prstGeom>
          <a:solidFill>
            <a:schemeClr val="accent2"/>
          </a:solidFill>
          <a:ln w="38100">
            <a:noFill/>
          </a:ln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ru-RU" dirty="0"/>
              <a:t>картинка</a:t>
            </a:r>
          </a:p>
        </p:txBody>
      </p:sp>
      <p:sp>
        <p:nvSpPr>
          <p:cNvPr id="244" name="Объект 3">
            <a:extLst>
              <a:ext uri="{FF2B5EF4-FFF2-40B4-BE49-F238E27FC236}">
                <a16:creationId xmlns:a16="http://schemas.microsoft.com/office/drawing/2014/main" xmlns="" id="{1FCDCA8A-B24F-4190-BA69-7029805291FE}"/>
              </a:ext>
            </a:extLst>
          </p:cNvPr>
          <p:cNvSpPr>
            <a:spLocks noGrp="1"/>
          </p:cNvSpPr>
          <p:nvPr>
            <p:ph sz="half" idx="101" hasCustomPrompt="1"/>
          </p:nvPr>
        </p:nvSpPr>
        <p:spPr>
          <a:xfrm>
            <a:off x="8362815" y="954492"/>
            <a:ext cx="720188" cy="720167"/>
          </a:xfrm>
          <a:prstGeom prst="rect">
            <a:avLst/>
          </a:prstGeom>
          <a:solidFill>
            <a:schemeClr val="accent2"/>
          </a:solidFill>
          <a:ln w="38100">
            <a:noFill/>
          </a:ln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ru-RU" dirty="0"/>
              <a:t>картинка</a:t>
            </a:r>
          </a:p>
        </p:txBody>
      </p:sp>
      <p:sp>
        <p:nvSpPr>
          <p:cNvPr id="261" name="Объект 3">
            <a:extLst>
              <a:ext uri="{FF2B5EF4-FFF2-40B4-BE49-F238E27FC236}">
                <a16:creationId xmlns:a16="http://schemas.microsoft.com/office/drawing/2014/main" xmlns="" id="{223B3C03-4043-4ED9-83B3-499B211BBDBB}"/>
              </a:ext>
            </a:extLst>
          </p:cNvPr>
          <p:cNvSpPr>
            <a:spLocks noGrp="1"/>
          </p:cNvSpPr>
          <p:nvPr>
            <p:ph sz="half" idx="104" hasCustomPrompt="1"/>
          </p:nvPr>
        </p:nvSpPr>
        <p:spPr>
          <a:xfrm>
            <a:off x="6676421" y="2107923"/>
            <a:ext cx="720188" cy="720167"/>
          </a:xfrm>
          <a:prstGeom prst="rect">
            <a:avLst/>
          </a:prstGeom>
          <a:solidFill>
            <a:schemeClr val="accent2"/>
          </a:solidFill>
          <a:ln w="38100">
            <a:noFill/>
          </a:ln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ru-RU" dirty="0"/>
              <a:t>картинка</a:t>
            </a:r>
          </a:p>
        </p:txBody>
      </p:sp>
      <p:sp>
        <p:nvSpPr>
          <p:cNvPr id="262" name="Объект 3">
            <a:extLst>
              <a:ext uri="{FF2B5EF4-FFF2-40B4-BE49-F238E27FC236}">
                <a16:creationId xmlns:a16="http://schemas.microsoft.com/office/drawing/2014/main" xmlns="" id="{25B70CE9-40C1-421E-BA35-47AA81621783}"/>
              </a:ext>
            </a:extLst>
          </p:cNvPr>
          <p:cNvSpPr>
            <a:spLocks noGrp="1"/>
          </p:cNvSpPr>
          <p:nvPr>
            <p:ph sz="half" idx="105" hasCustomPrompt="1"/>
          </p:nvPr>
        </p:nvSpPr>
        <p:spPr>
          <a:xfrm>
            <a:off x="6673879" y="1796392"/>
            <a:ext cx="2398745" cy="31153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ru-RU" dirty="0"/>
              <a:t>улица Курица</a:t>
            </a:r>
          </a:p>
        </p:txBody>
      </p:sp>
      <p:sp>
        <p:nvSpPr>
          <p:cNvPr id="263" name="Объект 3">
            <a:extLst>
              <a:ext uri="{FF2B5EF4-FFF2-40B4-BE49-F238E27FC236}">
                <a16:creationId xmlns:a16="http://schemas.microsoft.com/office/drawing/2014/main" xmlns="" id="{AB18FB61-272B-4001-8EEB-0F84533879F6}"/>
              </a:ext>
            </a:extLst>
          </p:cNvPr>
          <p:cNvSpPr>
            <a:spLocks noGrp="1"/>
          </p:cNvSpPr>
          <p:nvPr>
            <p:ph sz="half" idx="106" hasCustomPrompt="1"/>
          </p:nvPr>
        </p:nvSpPr>
        <p:spPr>
          <a:xfrm>
            <a:off x="10896151" y="2107923"/>
            <a:ext cx="720189" cy="720167"/>
          </a:xfrm>
          <a:prstGeom prst="rect">
            <a:avLst/>
          </a:prstGeom>
          <a:solidFill>
            <a:schemeClr val="accent2"/>
          </a:solidFill>
          <a:ln w="38100">
            <a:noFill/>
          </a:ln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ru-RU" dirty="0"/>
              <a:t>картинка</a:t>
            </a:r>
          </a:p>
        </p:txBody>
      </p:sp>
      <p:sp>
        <p:nvSpPr>
          <p:cNvPr id="264" name="Объект 3">
            <a:extLst>
              <a:ext uri="{FF2B5EF4-FFF2-40B4-BE49-F238E27FC236}">
                <a16:creationId xmlns:a16="http://schemas.microsoft.com/office/drawing/2014/main" xmlns="" id="{11E9F648-2C34-4C50-A701-FDEF97C1F3D1}"/>
              </a:ext>
            </a:extLst>
          </p:cNvPr>
          <p:cNvSpPr>
            <a:spLocks noGrp="1"/>
          </p:cNvSpPr>
          <p:nvPr>
            <p:ph sz="half" idx="107" hasCustomPrompt="1"/>
          </p:nvPr>
        </p:nvSpPr>
        <p:spPr>
          <a:xfrm>
            <a:off x="7513158" y="2107923"/>
            <a:ext cx="720188" cy="720167"/>
          </a:xfrm>
          <a:prstGeom prst="rect">
            <a:avLst/>
          </a:prstGeom>
          <a:solidFill>
            <a:schemeClr val="accent2"/>
          </a:solidFill>
          <a:ln w="38100">
            <a:noFill/>
          </a:ln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ru-RU" dirty="0"/>
              <a:t>картинка</a:t>
            </a:r>
          </a:p>
        </p:txBody>
      </p:sp>
      <p:sp>
        <p:nvSpPr>
          <p:cNvPr id="265" name="Объект 3">
            <a:extLst>
              <a:ext uri="{FF2B5EF4-FFF2-40B4-BE49-F238E27FC236}">
                <a16:creationId xmlns:a16="http://schemas.microsoft.com/office/drawing/2014/main" xmlns="" id="{A4AE0B89-891C-429C-B505-8CE988E0F990}"/>
              </a:ext>
            </a:extLst>
          </p:cNvPr>
          <p:cNvSpPr>
            <a:spLocks noGrp="1"/>
          </p:cNvSpPr>
          <p:nvPr>
            <p:ph sz="half" idx="108" hasCustomPrompt="1"/>
          </p:nvPr>
        </p:nvSpPr>
        <p:spPr>
          <a:xfrm>
            <a:off x="8362815" y="2107923"/>
            <a:ext cx="720188" cy="720167"/>
          </a:xfrm>
          <a:prstGeom prst="rect">
            <a:avLst/>
          </a:prstGeom>
          <a:solidFill>
            <a:schemeClr val="accent2"/>
          </a:solidFill>
          <a:ln w="38100">
            <a:noFill/>
          </a:ln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ru-RU" dirty="0"/>
              <a:t>картинка</a:t>
            </a:r>
          </a:p>
        </p:txBody>
      </p:sp>
      <p:sp>
        <p:nvSpPr>
          <p:cNvPr id="266" name="Объект 3">
            <a:extLst>
              <a:ext uri="{FF2B5EF4-FFF2-40B4-BE49-F238E27FC236}">
                <a16:creationId xmlns:a16="http://schemas.microsoft.com/office/drawing/2014/main" xmlns="" id="{E496519C-3824-4E93-AB9C-B3CFFC2D819B}"/>
              </a:ext>
            </a:extLst>
          </p:cNvPr>
          <p:cNvSpPr>
            <a:spLocks noGrp="1"/>
          </p:cNvSpPr>
          <p:nvPr>
            <p:ph sz="half" idx="109" hasCustomPrompt="1"/>
          </p:nvPr>
        </p:nvSpPr>
        <p:spPr>
          <a:xfrm>
            <a:off x="9203475" y="2107923"/>
            <a:ext cx="720188" cy="720167"/>
          </a:xfrm>
          <a:prstGeom prst="rect">
            <a:avLst/>
          </a:prstGeom>
          <a:solidFill>
            <a:schemeClr val="accent2"/>
          </a:solidFill>
          <a:ln w="38100">
            <a:noFill/>
          </a:ln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ru-RU" dirty="0"/>
              <a:t>картинка</a:t>
            </a:r>
          </a:p>
        </p:txBody>
      </p:sp>
      <p:sp>
        <p:nvSpPr>
          <p:cNvPr id="267" name="Объект 3">
            <a:extLst>
              <a:ext uri="{FF2B5EF4-FFF2-40B4-BE49-F238E27FC236}">
                <a16:creationId xmlns:a16="http://schemas.microsoft.com/office/drawing/2014/main" xmlns="" id="{4AB7DFA6-20AB-49F1-856E-DB2F0D0AFE9F}"/>
              </a:ext>
            </a:extLst>
          </p:cNvPr>
          <p:cNvSpPr>
            <a:spLocks noGrp="1"/>
          </p:cNvSpPr>
          <p:nvPr>
            <p:ph sz="half" idx="110" hasCustomPrompt="1"/>
          </p:nvPr>
        </p:nvSpPr>
        <p:spPr>
          <a:xfrm>
            <a:off x="10051973" y="2107923"/>
            <a:ext cx="720188" cy="720167"/>
          </a:xfrm>
          <a:prstGeom prst="rect">
            <a:avLst/>
          </a:prstGeom>
          <a:solidFill>
            <a:schemeClr val="accent2"/>
          </a:solidFill>
          <a:ln w="38100">
            <a:noFill/>
          </a:ln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ru-RU" dirty="0"/>
              <a:t>картинка</a:t>
            </a:r>
          </a:p>
        </p:txBody>
      </p:sp>
      <p:sp>
        <p:nvSpPr>
          <p:cNvPr id="268" name="Объект 3">
            <a:extLst>
              <a:ext uri="{FF2B5EF4-FFF2-40B4-BE49-F238E27FC236}">
                <a16:creationId xmlns:a16="http://schemas.microsoft.com/office/drawing/2014/main" xmlns="" id="{C0ED10DB-45F0-4917-B433-8698672C3A91}"/>
              </a:ext>
            </a:extLst>
          </p:cNvPr>
          <p:cNvSpPr>
            <a:spLocks noGrp="1"/>
          </p:cNvSpPr>
          <p:nvPr>
            <p:ph sz="half" idx="111" hasCustomPrompt="1"/>
          </p:nvPr>
        </p:nvSpPr>
        <p:spPr>
          <a:xfrm>
            <a:off x="6676421" y="4414787"/>
            <a:ext cx="720188" cy="720167"/>
          </a:xfrm>
          <a:prstGeom prst="rect">
            <a:avLst/>
          </a:prstGeom>
          <a:solidFill>
            <a:schemeClr val="accent2"/>
          </a:solidFill>
          <a:ln w="38100">
            <a:noFill/>
          </a:ln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ru-RU" dirty="0"/>
              <a:t>картинка</a:t>
            </a:r>
          </a:p>
        </p:txBody>
      </p:sp>
      <p:sp>
        <p:nvSpPr>
          <p:cNvPr id="269" name="Объект 3">
            <a:extLst>
              <a:ext uri="{FF2B5EF4-FFF2-40B4-BE49-F238E27FC236}">
                <a16:creationId xmlns:a16="http://schemas.microsoft.com/office/drawing/2014/main" xmlns="" id="{9750E127-1FC7-4012-A139-65FED74DA856}"/>
              </a:ext>
            </a:extLst>
          </p:cNvPr>
          <p:cNvSpPr>
            <a:spLocks noGrp="1"/>
          </p:cNvSpPr>
          <p:nvPr>
            <p:ph sz="half" idx="112" hasCustomPrompt="1"/>
          </p:nvPr>
        </p:nvSpPr>
        <p:spPr>
          <a:xfrm>
            <a:off x="6673879" y="4103256"/>
            <a:ext cx="2398745" cy="31153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ru-RU" dirty="0"/>
              <a:t>улица Курица</a:t>
            </a:r>
          </a:p>
        </p:txBody>
      </p:sp>
      <p:sp>
        <p:nvSpPr>
          <p:cNvPr id="270" name="Объект 3">
            <a:extLst>
              <a:ext uri="{FF2B5EF4-FFF2-40B4-BE49-F238E27FC236}">
                <a16:creationId xmlns:a16="http://schemas.microsoft.com/office/drawing/2014/main" xmlns="" id="{0E62DB88-1927-4D74-9432-E4E24D168A90}"/>
              </a:ext>
            </a:extLst>
          </p:cNvPr>
          <p:cNvSpPr>
            <a:spLocks noGrp="1"/>
          </p:cNvSpPr>
          <p:nvPr>
            <p:ph sz="half" idx="113" hasCustomPrompt="1"/>
          </p:nvPr>
        </p:nvSpPr>
        <p:spPr>
          <a:xfrm>
            <a:off x="10891251" y="4414787"/>
            <a:ext cx="720189" cy="720167"/>
          </a:xfrm>
          <a:prstGeom prst="rect">
            <a:avLst/>
          </a:prstGeom>
          <a:solidFill>
            <a:schemeClr val="accent2"/>
          </a:solidFill>
          <a:ln w="38100">
            <a:noFill/>
          </a:ln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ru-RU" dirty="0"/>
              <a:t>картинка</a:t>
            </a:r>
          </a:p>
        </p:txBody>
      </p:sp>
      <p:sp>
        <p:nvSpPr>
          <p:cNvPr id="271" name="Объект 3">
            <a:extLst>
              <a:ext uri="{FF2B5EF4-FFF2-40B4-BE49-F238E27FC236}">
                <a16:creationId xmlns:a16="http://schemas.microsoft.com/office/drawing/2014/main" xmlns="" id="{BDAB6B0D-9A55-4429-AEAE-6F0D19A50150}"/>
              </a:ext>
            </a:extLst>
          </p:cNvPr>
          <p:cNvSpPr>
            <a:spLocks noGrp="1"/>
          </p:cNvSpPr>
          <p:nvPr>
            <p:ph sz="half" idx="114" hasCustomPrompt="1"/>
          </p:nvPr>
        </p:nvSpPr>
        <p:spPr>
          <a:xfrm>
            <a:off x="7513158" y="4414787"/>
            <a:ext cx="720188" cy="720167"/>
          </a:xfrm>
          <a:prstGeom prst="rect">
            <a:avLst/>
          </a:prstGeom>
          <a:solidFill>
            <a:schemeClr val="accent2"/>
          </a:solidFill>
          <a:ln w="38100">
            <a:noFill/>
          </a:ln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ru-RU" dirty="0"/>
              <a:t>картинка</a:t>
            </a:r>
          </a:p>
        </p:txBody>
      </p:sp>
      <p:sp>
        <p:nvSpPr>
          <p:cNvPr id="272" name="Объект 3">
            <a:extLst>
              <a:ext uri="{FF2B5EF4-FFF2-40B4-BE49-F238E27FC236}">
                <a16:creationId xmlns:a16="http://schemas.microsoft.com/office/drawing/2014/main" xmlns="" id="{30D45E79-4C30-4AFD-8788-9BBB1BB387F0}"/>
              </a:ext>
            </a:extLst>
          </p:cNvPr>
          <p:cNvSpPr>
            <a:spLocks noGrp="1"/>
          </p:cNvSpPr>
          <p:nvPr>
            <p:ph sz="half" idx="115" hasCustomPrompt="1"/>
          </p:nvPr>
        </p:nvSpPr>
        <p:spPr>
          <a:xfrm>
            <a:off x="8362815" y="4414787"/>
            <a:ext cx="720188" cy="720167"/>
          </a:xfrm>
          <a:prstGeom prst="rect">
            <a:avLst/>
          </a:prstGeom>
          <a:solidFill>
            <a:schemeClr val="accent2"/>
          </a:solidFill>
          <a:ln w="38100">
            <a:noFill/>
          </a:ln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ru-RU" dirty="0"/>
              <a:t>картинка</a:t>
            </a:r>
          </a:p>
        </p:txBody>
      </p:sp>
      <p:sp>
        <p:nvSpPr>
          <p:cNvPr id="273" name="Объект 3">
            <a:extLst>
              <a:ext uri="{FF2B5EF4-FFF2-40B4-BE49-F238E27FC236}">
                <a16:creationId xmlns:a16="http://schemas.microsoft.com/office/drawing/2014/main" xmlns="" id="{0ED1DF87-BD15-448F-ACB8-A31B9E9DBDD7}"/>
              </a:ext>
            </a:extLst>
          </p:cNvPr>
          <p:cNvSpPr>
            <a:spLocks noGrp="1"/>
          </p:cNvSpPr>
          <p:nvPr>
            <p:ph sz="half" idx="116" hasCustomPrompt="1"/>
          </p:nvPr>
        </p:nvSpPr>
        <p:spPr>
          <a:xfrm>
            <a:off x="9203475" y="4414787"/>
            <a:ext cx="720188" cy="720167"/>
          </a:xfrm>
          <a:prstGeom prst="rect">
            <a:avLst/>
          </a:prstGeom>
          <a:solidFill>
            <a:schemeClr val="accent2"/>
          </a:solidFill>
          <a:ln w="38100">
            <a:noFill/>
          </a:ln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ru-RU" dirty="0"/>
              <a:t>картинка</a:t>
            </a:r>
          </a:p>
        </p:txBody>
      </p:sp>
      <p:sp>
        <p:nvSpPr>
          <p:cNvPr id="274" name="Объект 3">
            <a:extLst>
              <a:ext uri="{FF2B5EF4-FFF2-40B4-BE49-F238E27FC236}">
                <a16:creationId xmlns:a16="http://schemas.microsoft.com/office/drawing/2014/main" xmlns="" id="{025F5D22-4DE2-435B-B357-14DF741A388B}"/>
              </a:ext>
            </a:extLst>
          </p:cNvPr>
          <p:cNvSpPr>
            <a:spLocks noGrp="1"/>
          </p:cNvSpPr>
          <p:nvPr>
            <p:ph sz="half" idx="117" hasCustomPrompt="1"/>
          </p:nvPr>
        </p:nvSpPr>
        <p:spPr>
          <a:xfrm>
            <a:off x="10051973" y="4414787"/>
            <a:ext cx="720188" cy="720167"/>
          </a:xfrm>
          <a:prstGeom prst="rect">
            <a:avLst/>
          </a:prstGeom>
          <a:solidFill>
            <a:schemeClr val="accent2"/>
          </a:solidFill>
          <a:ln w="38100">
            <a:noFill/>
          </a:ln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ru-RU" dirty="0"/>
              <a:t>картинка</a:t>
            </a:r>
          </a:p>
        </p:txBody>
      </p:sp>
      <p:sp>
        <p:nvSpPr>
          <p:cNvPr id="41" name="Объект 3">
            <a:extLst>
              <a:ext uri="{FF2B5EF4-FFF2-40B4-BE49-F238E27FC236}">
                <a16:creationId xmlns:a16="http://schemas.microsoft.com/office/drawing/2014/main" xmlns="" id="{647CF149-5EE4-4560-94C1-EC79C1D9A202}"/>
              </a:ext>
            </a:extLst>
          </p:cNvPr>
          <p:cNvSpPr>
            <a:spLocks noGrp="1"/>
          </p:cNvSpPr>
          <p:nvPr>
            <p:ph sz="half" idx="118" hasCustomPrompt="1"/>
          </p:nvPr>
        </p:nvSpPr>
        <p:spPr>
          <a:xfrm>
            <a:off x="9212472" y="954492"/>
            <a:ext cx="720188" cy="720167"/>
          </a:xfrm>
          <a:prstGeom prst="rect">
            <a:avLst/>
          </a:prstGeom>
          <a:solidFill>
            <a:schemeClr val="accent2"/>
          </a:solidFill>
          <a:ln w="38100">
            <a:noFill/>
          </a:ln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ru-RU" dirty="0"/>
              <a:t>картинка</a:t>
            </a:r>
          </a:p>
        </p:txBody>
      </p:sp>
      <p:sp>
        <p:nvSpPr>
          <p:cNvPr id="43" name="Объект 3">
            <a:extLst>
              <a:ext uri="{FF2B5EF4-FFF2-40B4-BE49-F238E27FC236}">
                <a16:creationId xmlns:a16="http://schemas.microsoft.com/office/drawing/2014/main" xmlns="" id="{E3D411E0-7C9C-47D3-A918-3C8F69B0582F}"/>
              </a:ext>
            </a:extLst>
          </p:cNvPr>
          <p:cNvSpPr>
            <a:spLocks noGrp="1"/>
          </p:cNvSpPr>
          <p:nvPr>
            <p:ph sz="half" idx="119" hasCustomPrompt="1"/>
          </p:nvPr>
        </p:nvSpPr>
        <p:spPr>
          <a:xfrm>
            <a:off x="10041594" y="954492"/>
            <a:ext cx="720188" cy="720167"/>
          </a:xfrm>
          <a:prstGeom prst="rect">
            <a:avLst/>
          </a:prstGeom>
          <a:solidFill>
            <a:schemeClr val="accent2"/>
          </a:solidFill>
          <a:ln w="38100">
            <a:noFill/>
          </a:ln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ru-RU" dirty="0"/>
              <a:t>картинка</a:t>
            </a:r>
          </a:p>
        </p:txBody>
      </p:sp>
      <p:sp>
        <p:nvSpPr>
          <p:cNvPr id="44" name="Объект 3">
            <a:extLst>
              <a:ext uri="{FF2B5EF4-FFF2-40B4-BE49-F238E27FC236}">
                <a16:creationId xmlns:a16="http://schemas.microsoft.com/office/drawing/2014/main" xmlns="" id="{8EB7D007-48CC-4A94-90E6-989DF06544FF}"/>
              </a:ext>
            </a:extLst>
          </p:cNvPr>
          <p:cNvSpPr>
            <a:spLocks noGrp="1"/>
          </p:cNvSpPr>
          <p:nvPr>
            <p:ph sz="half" idx="120" hasCustomPrompt="1"/>
          </p:nvPr>
        </p:nvSpPr>
        <p:spPr>
          <a:xfrm>
            <a:off x="10891251" y="954492"/>
            <a:ext cx="720188" cy="720167"/>
          </a:xfrm>
          <a:prstGeom prst="rect">
            <a:avLst/>
          </a:prstGeom>
          <a:solidFill>
            <a:schemeClr val="accent2"/>
          </a:solidFill>
          <a:ln w="38100">
            <a:noFill/>
          </a:ln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ru-RU" dirty="0"/>
              <a:t>картинка</a:t>
            </a:r>
          </a:p>
        </p:txBody>
      </p:sp>
      <p:sp>
        <p:nvSpPr>
          <p:cNvPr id="38" name="Номер слайда 6">
            <a:extLst>
              <a:ext uri="{FF2B5EF4-FFF2-40B4-BE49-F238E27FC236}">
                <a16:creationId xmlns:a16="http://schemas.microsoft.com/office/drawing/2014/main" xmlns="" id="{4A201948-BFD2-48A6-A675-048425F571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50032" y="6357822"/>
            <a:ext cx="2804894" cy="365210"/>
          </a:xfrm>
          <a:prstGeom prst="rect">
            <a:avLst/>
          </a:prstGeom>
        </p:spPr>
        <p:txBody>
          <a:bodyPr/>
          <a:lstStyle/>
          <a:p>
            <a:fld id="{609DA5DC-3484-44B0-A389-BC7AD08FBD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176600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8.4 Слева текст, справа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>
            <a:extLst>
              <a:ext uri="{FF2B5EF4-FFF2-40B4-BE49-F238E27FC236}">
                <a16:creationId xmlns:a16="http://schemas.microsoft.com/office/drawing/2014/main" xmlns="" id="{2F2543A2-1264-41EF-B1F2-E6119E10DB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02371" y="642961"/>
            <a:ext cx="2813969" cy="540125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16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1" name="Текст 3">
            <a:extLst>
              <a:ext uri="{FF2B5EF4-FFF2-40B4-BE49-F238E27FC236}">
                <a16:creationId xmlns:a16="http://schemas.microsoft.com/office/drawing/2014/main" xmlns="" id="{AC2E54F3-1C6F-41E7-B0AA-87C038B410A1}"/>
              </a:ext>
            </a:extLst>
          </p:cNvPr>
          <p:cNvSpPr>
            <a:spLocks noGrp="1"/>
          </p:cNvSpPr>
          <p:nvPr>
            <p:ph type="body" sz="half" idx="14"/>
          </p:nvPr>
        </p:nvSpPr>
        <p:spPr>
          <a:xfrm>
            <a:off x="8802372" y="1183086"/>
            <a:ext cx="2813969" cy="32602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100"/>
            </a:lvl1pPr>
            <a:lvl2pPr marL="457291" indent="0">
              <a:buNone/>
              <a:defRPr sz="1400"/>
            </a:lvl2pPr>
            <a:lvl3pPr marL="914583" indent="0">
              <a:buNone/>
              <a:defRPr sz="1200"/>
            </a:lvl3pPr>
            <a:lvl4pPr marL="1371874" indent="0">
              <a:buNone/>
              <a:defRPr sz="1000"/>
            </a:lvl4pPr>
            <a:lvl5pPr marL="1829166" indent="0">
              <a:buNone/>
              <a:defRPr sz="1000"/>
            </a:lvl5pPr>
            <a:lvl6pPr marL="2286457" indent="0">
              <a:buNone/>
              <a:defRPr sz="1000"/>
            </a:lvl6pPr>
            <a:lvl7pPr marL="2743749" indent="0">
              <a:buNone/>
              <a:defRPr sz="1000"/>
            </a:lvl7pPr>
            <a:lvl8pPr marL="3201040" indent="0">
              <a:buNone/>
              <a:defRPr sz="1000"/>
            </a:lvl8pPr>
            <a:lvl9pPr marL="3658332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Объект 3">
            <a:extLst>
              <a:ext uri="{FF2B5EF4-FFF2-40B4-BE49-F238E27FC236}">
                <a16:creationId xmlns:a16="http://schemas.microsoft.com/office/drawing/2014/main" xmlns="" id="{F1BD0EC8-773D-404C-BDA7-01B74CDB9361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1" y="0"/>
            <a:ext cx="8162124" cy="685958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21" name="Объект 3">
            <a:extLst>
              <a:ext uri="{FF2B5EF4-FFF2-40B4-BE49-F238E27FC236}">
                <a16:creationId xmlns:a16="http://schemas.microsoft.com/office/drawing/2014/main" xmlns="" id="{EC260D99-99AF-4CCF-8226-34EE90E7689A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9213072" y="2152070"/>
            <a:ext cx="2403267" cy="4064557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1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6" name="Номер слайда 6">
            <a:extLst>
              <a:ext uri="{FF2B5EF4-FFF2-40B4-BE49-F238E27FC236}">
                <a16:creationId xmlns:a16="http://schemas.microsoft.com/office/drawing/2014/main" xmlns="" id="{2121F145-E1CE-448D-8AE7-8CFA66C459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50032" y="6357822"/>
            <a:ext cx="2804894" cy="365210"/>
          </a:xfrm>
          <a:prstGeom prst="rect">
            <a:avLst/>
          </a:prstGeom>
        </p:spPr>
        <p:txBody>
          <a:bodyPr/>
          <a:lstStyle/>
          <a:p>
            <a:fld id="{609DA5DC-3484-44B0-A389-BC7AD08FBD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35458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8.4 Слева текст, справа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6E731A38-EEB1-4BA5-9DAA-7BEB12F14A06}"/>
              </a:ext>
            </a:extLst>
          </p:cNvPr>
          <p:cNvSpPr/>
          <p:nvPr userDrawn="1"/>
        </p:nvSpPr>
        <p:spPr>
          <a:xfrm flipH="1">
            <a:off x="0" y="2"/>
            <a:ext cx="8162125" cy="6859586"/>
          </a:xfrm>
          <a:prstGeom prst="rect">
            <a:avLst/>
          </a:prstGeom>
          <a:solidFill>
            <a:srgbClr val="E6E8E8"/>
          </a:solidFill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  <p:sp>
        <p:nvSpPr>
          <p:cNvPr id="10" name="Заголовок 9">
            <a:extLst>
              <a:ext uri="{FF2B5EF4-FFF2-40B4-BE49-F238E27FC236}">
                <a16:creationId xmlns:a16="http://schemas.microsoft.com/office/drawing/2014/main" xmlns="" id="{2F2543A2-1264-41EF-B1F2-E6119E10DB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02371" y="642961"/>
            <a:ext cx="2813969" cy="540125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16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1" name="Текст 3">
            <a:extLst>
              <a:ext uri="{FF2B5EF4-FFF2-40B4-BE49-F238E27FC236}">
                <a16:creationId xmlns:a16="http://schemas.microsoft.com/office/drawing/2014/main" xmlns="" id="{AC2E54F3-1C6F-41E7-B0AA-87C038B410A1}"/>
              </a:ext>
            </a:extLst>
          </p:cNvPr>
          <p:cNvSpPr>
            <a:spLocks noGrp="1"/>
          </p:cNvSpPr>
          <p:nvPr>
            <p:ph type="body" sz="half" idx="14"/>
          </p:nvPr>
        </p:nvSpPr>
        <p:spPr>
          <a:xfrm>
            <a:off x="8802372" y="1183086"/>
            <a:ext cx="2813969" cy="32602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100"/>
            </a:lvl1pPr>
            <a:lvl2pPr marL="457291" indent="0">
              <a:buNone/>
              <a:defRPr sz="1400"/>
            </a:lvl2pPr>
            <a:lvl3pPr marL="914583" indent="0">
              <a:buNone/>
              <a:defRPr sz="1200"/>
            </a:lvl3pPr>
            <a:lvl4pPr marL="1371874" indent="0">
              <a:buNone/>
              <a:defRPr sz="1000"/>
            </a:lvl4pPr>
            <a:lvl5pPr marL="1829166" indent="0">
              <a:buNone/>
              <a:defRPr sz="1000"/>
            </a:lvl5pPr>
            <a:lvl6pPr marL="2286457" indent="0">
              <a:buNone/>
              <a:defRPr sz="1000"/>
            </a:lvl6pPr>
            <a:lvl7pPr marL="2743749" indent="0">
              <a:buNone/>
              <a:defRPr sz="1000"/>
            </a:lvl7pPr>
            <a:lvl8pPr marL="3201040" indent="0">
              <a:buNone/>
              <a:defRPr sz="1000"/>
            </a:lvl8pPr>
            <a:lvl9pPr marL="3658332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Объект 3">
            <a:extLst>
              <a:ext uri="{FF2B5EF4-FFF2-40B4-BE49-F238E27FC236}">
                <a16:creationId xmlns:a16="http://schemas.microsoft.com/office/drawing/2014/main" xmlns="" id="{F1BD0EC8-773D-404C-BDA7-01B74CDB9361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0" y="0"/>
            <a:ext cx="8162125" cy="685958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6" name="Номер слайда 6">
            <a:extLst>
              <a:ext uri="{FF2B5EF4-FFF2-40B4-BE49-F238E27FC236}">
                <a16:creationId xmlns:a16="http://schemas.microsoft.com/office/drawing/2014/main" xmlns="" id="{FA049CAE-0631-405E-A75C-231C1861A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50032" y="6357822"/>
            <a:ext cx="2804894" cy="365210"/>
          </a:xfrm>
          <a:prstGeom prst="rect">
            <a:avLst/>
          </a:prstGeom>
        </p:spPr>
        <p:txBody>
          <a:bodyPr/>
          <a:lstStyle/>
          <a:p>
            <a:fld id="{609DA5DC-3484-44B0-A389-BC7AD08FBD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344043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8.4 Слева текст, справа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xmlns="" id="{7FDF9D00-829D-43B5-8F89-50FA976D5861}"/>
              </a:ext>
            </a:extLst>
          </p:cNvPr>
          <p:cNvSpPr/>
          <p:nvPr userDrawn="1"/>
        </p:nvSpPr>
        <p:spPr>
          <a:xfrm flipH="1">
            <a:off x="0" y="1"/>
            <a:ext cx="8162125" cy="6859586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  <p:sp>
        <p:nvSpPr>
          <p:cNvPr id="10" name="Заголовок 9">
            <a:extLst>
              <a:ext uri="{FF2B5EF4-FFF2-40B4-BE49-F238E27FC236}">
                <a16:creationId xmlns:a16="http://schemas.microsoft.com/office/drawing/2014/main" xmlns="" id="{2F2543A2-1264-41EF-B1F2-E6119E10DB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02371" y="642961"/>
            <a:ext cx="2813969" cy="540125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16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1" name="Текст 3">
            <a:extLst>
              <a:ext uri="{FF2B5EF4-FFF2-40B4-BE49-F238E27FC236}">
                <a16:creationId xmlns:a16="http://schemas.microsoft.com/office/drawing/2014/main" xmlns="" id="{AC2E54F3-1C6F-41E7-B0AA-87C038B410A1}"/>
              </a:ext>
            </a:extLst>
          </p:cNvPr>
          <p:cNvSpPr>
            <a:spLocks noGrp="1"/>
          </p:cNvSpPr>
          <p:nvPr>
            <p:ph type="body" sz="half" idx="14"/>
          </p:nvPr>
        </p:nvSpPr>
        <p:spPr>
          <a:xfrm>
            <a:off x="8802372" y="1183086"/>
            <a:ext cx="2813969" cy="32602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100"/>
            </a:lvl1pPr>
            <a:lvl2pPr marL="457291" indent="0">
              <a:buNone/>
              <a:defRPr sz="1400"/>
            </a:lvl2pPr>
            <a:lvl3pPr marL="914583" indent="0">
              <a:buNone/>
              <a:defRPr sz="1200"/>
            </a:lvl3pPr>
            <a:lvl4pPr marL="1371874" indent="0">
              <a:buNone/>
              <a:defRPr sz="1000"/>
            </a:lvl4pPr>
            <a:lvl5pPr marL="1829166" indent="0">
              <a:buNone/>
              <a:defRPr sz="1000"/>
            </a:lvl5pPr>
            <a:lvl6pPr marL="2286457" indent="0">
              <a:buNone/>
              <a:defRPr sz="1000"/>
            </a:lvl6pPr>
            <a:lvl7pPr marL="2743749" indent="0">
              <a:buNone/>
              <a:defRPr sz="1000"/>
            </a:lvl7pPr>
            <a:lvl8pPr marL="3201040" indent="0">
              <a:buNone/>
              <a:defRPr sz="1000"/>
            </a:lvl8pPr>
            <a:lvl9pPr marL="3658332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Объект 3">
            <a:extLst>
              <a:ext uri="{FF2B5EF4-FFF2-40B4-BE49-F238E27FC236}">
                <a16:creationId xmlns:a16="http://schemas.microsoft.com/office/drawing/2014/main" xmlns="" id="{F1BD0EC8-773D-404C-BDA7-01B74CDB9361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0" y="0"/>
            <a:ext cx="8162125" cy="685958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21" name="Объект 3">
            <a:extLst>
              <a:ext uri="{FF2B5EF4-FFF2-40B4-BE49-F238E27FC236}">
                <a16:creationId xmlns:a16="http://schemas.microsoft.com/office/drawing/2014/main" xmlns="" id="{EC260D99-99AF-4CCF-8226-34EE90E7689A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9213072" y="2152070"/>
            <a:ext cx="2403267" cy="406455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1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C969CC18-151E-4178-8037-5666A5AD6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50032" y="6357822"/>
            <a:ext cx="2804894" cy="365210"/>
          </a:xfrm>
          <a:prstGeom prst="rect">
            <a:avLst/>
          </a:prstGeom>
        </p:spPr>
        <p:txBody>
          <a:bodyPr/>
          <a:lstStyle/>
          <a:p>
            <a:fld id="{609DA5DC-3484-44B0-A389-BC7AD08FBD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538282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8.4 Слева текст, справа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6E731A38-EEB1-4BA5-9DAA-7BEB12F14A06}"/>
              </a:ext>
            </a:extLst>
          </p:cNvPr>
          <p:cNvSpPr/>
          <p:nvPr userDrawn="1"/>
        </p:nvSpPr>
        <p:spPr>
          <a:xfrm flipH="1">
            <a:off x="0" y="2"/>
            <a:ext cx="8162125" cy="6859586"/>
          </a:xfrm>
          <a:prstGeom prst="rect">
            <a:avLst/>
          </a:prstGeom>
          <a:solidFill>
            <a:srgbClr val="E6E8E8"/>
          </a:solidFill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  <p:sp>
        <p:nvSpPr>
          <p:cNvPr id="10" name="Заголовок 9">
            <a:extLst>
              <a:ext uri="{FF2B5EF4-FFF2-40B4-BE49-F238E27FC236}">
                <a16:creationId xmlns:a16="http://schemas.microsoft.com/office/drawing/2014/main" xmlns="" id="{2F2543A2-1264-41EF-B1F2-E6119E10DB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02371" y="642961"/>
            <a:ext cx="2813969" cy="540125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16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1" name="Текст 3">
            <a:extLst>
              <a:ext uri="{FF2B5EF4-FFF2-40B4-BE49-F238E27FC236}">
                <a16:creationId xmlns:a16="http://schemas.microsoft.com/office/drawing/2014/main" xmlns="" id="{AC2E54F3-1C6F-41E7-B0AA-87C038B410A1}"/>
              </a:ext>
            </a:extLst>
          </p:cNvPr>
          <p:cNvSpPr>
            <a:spLocks noGrp="1"/>
          </p:cNvSpPr>
          <p:nvPr>
            <p:ph type="body" sz="half" idx="14"/>
          </p:nvPr>
        </p:nvSpPr>
        <p:spPr>
          <a:xfrm>
            <a:off x="8802372" y="1183086"/>
            <a:ext cx="2813969" cy="32602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100"/>
            </a:lvl1pPr>
            <a:lvl2pPr marL="457291" indent="0">
              <a:buNone/>
              <a:defRPr sz="1400"/>
            </a:lvl2pPr>
            <a:lvl3pPr marL="914583" indent="0">
              <a:buNone/>
              <a:defRPr sz="1200"/>
            </a:lvl3pPr>
            <a:lvl4pPr marL="1371874" indent="0">
              <a:buNone/>
              <a:defRPr sz="1000"/>
            </a:lvl4pPr>
            <a:lvl5pPr marL="1829166" indent="0">
              <a:buNone/>
              <a:defRPr sz="1000"/>
            </a:lvl5pPr>
            <a:lvl6pPr marL="2286457" indent="0">
              <a:buNone/>
              <a:defRPr sz="1000"/>
            </a:lvl6pPr>
            <a:lvl7pPr marL="2743749" indent="0">
              <a:buNone/>
              <a:defRPr sz="1000"/>
            </a:lvl7pPr>
            <a:lvl8pPr marL="3201040" indent="0">
              <a:buNone/>
              <a:defRPr sz="1000"/>
            </a:lvl8pPr>
            <a:lvl9pPr marL="3658332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Объект 3">
            <a:extLst>
              <a:ext uri="{FF2B5EF4-FFF2-40B4-BE49-F238E27FC236}">
                <a16:creationId xmlns:a16="http://schemas.microsoft.com/office/drawing/2014/main" xmlns="" id="{F1BD0EC8-773D-404C-BDA7-01B74CDB9361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0" y="0"/>
            <a:ext cx="8162125" cy="685958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21" name="Объект 3">
            <a:extLst>
              <a:ext uri="{FF2B5EF4-FFF2-40B4-BE49-F238E27FC236}">
                <a16:creationId xmlns:a16="http://schemas.microsoft.com/office/drawing/2014/main" xmlns="" id="{EC260D99-99AF-4CCF-8226-34EE90E7689A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8802371" y="2152070"/>
            <a:ext cx="2813968" cy="4064557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1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416025399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8.4 Слева текст, справа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05218CEE-F031-4130-A570-1003D7662373}"/>
              </a:ext>
            </a:extLst>
          </p:cNvPr>
          <p:cNvSpPr/>
          <p:nvPr userDrawn="1"/>
        </p:nvSpPr>
        <p:spPr>
          <a:xfrm>
            <a:off x="8158572" y="1"/>
            <a:ext cx="4036602" cy="6859587"/>
          </a:xfrm>
          <a:prstGeom prst="rect">
            <a:avLst/>
          </a:prstGeom>
          <a:solidFill>
            <a:srgbClr val="F87C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92"/>
          </a:p>
        </p:txBody>
      </p:sp>
      <p:sp>
        <p:nvSpPr>
          <p:cNvPr id="10" name="Заголовок 9">
            <a:extLst>
              <a:ext uri="{FF2B5EF4-FFF2-40B4-BE49-F238E27FC236}">
                <a16:creationId xmlns:a16="http://schemas.microsoft.com/office/drawing/2014/main" xmlns="" id="{2F2543A2-1264-41EF-B1F2-E6119E10DB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02371" y="642961"/>
            <a:ext cx="2813969" cy="540125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16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1" name="Текст 3">
            <a:extLst>
              <a:ext uri="{FF2B5EF4-FFF2-40B4-BE49-F238E27FC236}">
                <a16:creationId xmlns:a16="http://schemas.microsoft.com/office/drawing/2014/main" xmlns="" id="{AC2E54F3-1C6F-41E7-B0AA-87C038B410A1}"/>
              </a:ext>
            </a:extLst>
          </p:cNvPr>
          <p:cNvSpPr>
            <a:spLocks noGrp="1"/>
          </p:cNvSpPr>
          <p:nvPr>
            <p:ph type="body" sz="half" idx="14"/>
          </p:nvPr>
        </p:nvSpPr>
        <p:spPr>
          <a:xfrm>
            <a:off x="8802372" y="1183086"/>
            <a:ext cx="2813969" cy="32602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91" indent="0">
              <a:buNone/>
              <a:defRPr sz="1400"/>
            </a:lvl2pPr>
            <a:lvl3pPr marL="914583" indent="0">
              <a:buNone/>
              <a:defRPr sz="1200"/>
            </a:lvl3pPr>
            <a:lvl4pPr marL="1371874" indent="0">
              <a:buNone/>
              <a:defRPr sz="1000"/>
            </a:lvl4pPr>
            <a:lvl5pPr marL="1829166" indent="0">
              <a:buNone/>
              <a:defRPr sz="1000"/>
            </a:lvl5pPr>
            <a:lvl6pPr marL="2286457" indent="0">
              <a:buNone/>
              <a:defRPr sz="1000"/>
            </a:lvl6pPr>
            <a:lvl7pPr marL="2743749" indent="0">
              <a:buNone/>
              <a:defRPr sz="1000"/>
            </a:lvl7pPr>
            <a:lvl8pPr marL="3201040" indent="0">
              <a:buNone/>
              <a:defRPr sz="1000"/>
            </a:lvl8pPr>
            <a:lvl9pPr marL="3658332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Номер слайда 6">
            <a:extLst>
              <a:ext uri="{FF2B5EF4-FFF2-40B4-BE49-F238E27FC236}">
                <a16:creationId xmlns:a16="http://schemas.microsoft.com/office/drawing/2014/main" xmlns="" id="{6A584EE7-A26F-47AE-A2C5-68D023D202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50032" y="6357822"/>
            <a:ext cx="2804894" cy="365210"/>
          </a:xfrm>
          <a:prstGeom prst="rect">
            <a:avLst/>
          </a:prstGeom>
        </p:spPr>
        <p:txBody>
          <a:bodyPr/>
          <a:lstStyle/>
          <a:p>
            <a:fld id="{609DA5DC-3484-44B0-A389-BC7AD08FBD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80360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jp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609759" y="274701"/>
            <a:ext cx="10975658" cy="1143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8878" tIns="54439" rIns="108878" bIns="5443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609759" y="1600571"/>
            <a:ext cx="10975658" cy="45270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8878" tIns="54439" rIns="108878" bIns="5443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759" y="6357822"/>
            <a:ext cx="2845541" cy="365210"/>
          </a:xfrm>
          <a:prstGeom prst="rect">
            <a:avLst/>
          </a:prstGeom>
        </p:spPr>
        <p:txBody>
          <a:bodyPr vert="horz" lIns="108878" tIns="54439" rIns="108878" bIns="54439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400" b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447C2EE-1A9C-45A3-BC42-EFAC50FE78F0}" type="datetimeFigureOut">
              <a:rPr lang="ru-RU"/>
              <a:pPr>
                <a:defRPr/>
              </a:pPr>
              <a:t>23.08.2023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6685" y="6357822"/>
            <a:ext cx="3861805" cy="365210"/>
          </a:xfrm>
          <a:prstGeom prst="rect">
            <a:avLst/>
          </a:prstGeom>
        </p:spPr>
        <p:txBody>
          <a:bodyPr vert="horz" lIns="108878" tIns="54439" rIns="108878" bIns="54439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400" b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9875" y="6357822"/>
            <a:ext cx="2845541" cy="365210"/>
          </a:xfrm>
          <a:prstGeom prst="rect">
            <a:avLst/>
          </a:prstGeom>
        </p:spPr>
        <p:txBody>
          <a:bodyPr vert="horz" lIns="108878" tIns="54439" rIns="108878" bIns="54439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 b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BC122BA-4C5C-4491-A08D-C4920A45C1F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12" r:id="rId1"/>
    <p:sldLayoutId id="2147484113" r:id="rId2"/>
    <p:sldLayoutId id="2147484114" r:id="rId3"/>
    <p:sldLayoutId id="2147484115" r:id="rId4"/>
    <p:sldLayoutId id="2147484116" r:id="rId5"/>
    <p:sldLayoutId id="2147484117" r:id="rId6"/>
    <p:sldLayoutId id="2147484118" r:id="rId7"/>
    <p:sldLayoutId id="2147484119" r:id="rId8"/>
    <p:sldLayoutId id="2147484120" r:id="rId9"/>
    <p:sldLayoutId id="2147484121" r:id="rId10"/>
    <p:sldLayoutId id="2147484122" r:id="rId11"/>
    <p:sldLayoutId id="2147484124" r:id="rId12"/>
    <p:sldLayoutId id="2147484125" r:id="rId13"/>
    <p:sldLayoutId id="2147484126" r:id="rId14"/>
    <p:sldLayoutId id="2147484127" r:id="rId15"/>
    <p:sldLayoutId id="2147484128" r:id="rId16"/>
    <p:sldLayoutId id="2147484129" r:id="rId17"/>
    <p:sldLayoutId id="2147484130" r:id="rId18"/>
    <p:sldLayoutId id="2147484131" r:id="rId19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52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alibri" pitchFamily="34" charset="0"/>
        </a:defRPr>
      </a:lvl5pPr>
      <a:lvl6pPr marL="544388" algn="ctr" rtl="0" eaLnBrk="1" fontAlgn="base" hangingPunct="1"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alibri" pitchFamily="34" charset="0"/>
        </a:defRPr>
      </a:lvl6pPr>
      <a:lvl7pPr marL="1088776" algn="ctr" rtl="0" eaLnBrk="1" fontAlgn="base" hangingPunct="1"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alibri" pitchFamily="34" charset="0"/>
        </a:defRPr>
      </a:lvl7pPr>
      <a:lvl8pPr marL="1633164" algn="ctr" rtl="0" eaLnBrk="1" fontAlgn="base" hangingPunct="1"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alibri" pitchFamily="34" charset="0"/>
        </a:defRPr>
      </a:lvl8pPr>
      <a:lvl9pPr marL="2177552" algn="ctr" rtl="0" eaLnBrk="1" fontAlgn="base" hangingPunct="1"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alibri" pitchFamily="34" charset="0"/>
        </a:defRPr>
      </a:lvl9pPr>
    </p:titleStyle>
    <p:bodyStyle>
      <a:lvl1pPr marL="408291" indent="-408291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1pPr>
      <a:lvl2pPr marL="884631" indent="-340243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3300" kern="1200">
          <a:solidFill>
            <a:schemeClr val="tx1"/>
          </a:solidFill>
          <a:latin typeface="+mn-lt"/>
          <a:ea typeface="+mn-ea"/>
          <a:cs typeface="+mn-cs"/>
        </a:defRPr>
      </a:lvl2pPr>
      <a:lvl3pPr marL="1360970" indent="-272194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1905358" indent="-272194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49746" indent="-272194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994134" indent="-272194" algn="l" defTabSz="1088776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538522" indent="-272194" algn="l" defTabSz="1088776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082910" indent="-272194" algn="l" defTabSz="1088776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627298" indent="-272194" algn="l" defTabSz="1088776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08877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44388" algn="l" defTabSz="108877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88776" algn="l" defTabSz="108877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33164" algn="l" defTabSz="108877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77552" algn="l" defTabSz="108877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721940" algn="l" defTabSz="108877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266328" algn="l" defTabSz="108877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810716" algn="l" defTabSz="108877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355104" algn="l" defTabSz="108877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xmlns="" id="{664A0CE7-0506-4B34-9755-DE8D64D65942}"/>
              </a:ext>
            </a:extLst>
          </p:cNvPr>
          <p:cNvSpPr txBox="1">
            <a:spLocks/>
          </p:cNvSpPr>
          <p:nvPr/>
        </p:nvSpPr>
        <p:spPr>
          <a:xfrm>
            <a:off x="1489075" y="5157986"/>
            <a:ext cx="6626869" cy="1250993"/>
          </a:xfrm>
          <a:prstGeom prst="rect">
            <a:avLst/>
          </a:prstGeom>
        </p:spPr>
        <p:txBody>
          <a:bodyPr vert="horz" lIns="91461" tIns="45731" rIns="91461" bIns="45731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3601" dirty="0">
                <a:solidFill>
                  <a:srgbClr val="00206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Мастер-план площадки КРТ</a:t>
            </a:r>
          </a:p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ru-RU" sz="1200" spc="100" dirty="0">
                <a:solidFill>
                  <a:srgbClr val="00206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ТЕРРИТОРИЯ</a:t>
            </a:r>
            <a:endParaRPr lang="ru-RU" sz="1600" dirty="0">
              <a:solidFill>
                <a:srgbClr val="002060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xmlns="" id="{1333A110-E0D0-4772-8FF3-A451F679E212}"/>
              </a:ext>
            </a:extLst>
          </p:cNvPr>
          <p:cNvCxnSpPr/>
          <p:nvPr/>
        </p:nvCxnSpPr>
        <p:spPr>
          <a:xfrm flipV="1">
            <a:off x="2728023" y="6139694"/>
            <a:ext cx="5118726" cy="1202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71585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097588" y="261442"/>
            <a:ext cx="60975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Схема расположения территории </a:t>
            </a:r>
          </a:p>
          <a:p>
            <a:pPr algn="r"/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в планировочной структуре города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323753" y="5687357"/>
            <a:ext cx="36817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Площадь территории -             _ </a:t>
            </a:r>
            <a:r>
              <a:rPr lang="ru-RU" sz="1600" dirty="0" err="1">
                <a:solidFill>
                  <a:srgbClr val="00206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кв.м</a:t>
            </a:r>
            <a:endParaRPr lang="ru-RU" sz="1600" dirty="0">
              <a:solidFill>
                <a:srgbClr val="002060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6" name="Номер слайда 3">
            <a:extLst>
              <a:ext uri="{FF2B5EF4-FFF2-40B4-BE49-F238E27FC236}">
                <a16:creationId xmlns:a16="http://schemas.microsoft.com/office/drawing/2014/main" xmlns="" id="{F7E94F09-EB7D-4B93-9913-1A40E6531D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38146" y="6357822"/>
            <a:ext cx="416779" cy="365210"/>
          </a:xfrm>
        </p:spPr>
        <p:txBody>
          <a:bodyPr/>
          <a:lstStyle/>
          <a:p>
            <a:r>
              <a:rPr lang="ru-RU" dirty="0" smtClean="0">
                <a:solidFill>
                  <a:srgbClr val="002060"/>
                </a:solidFill>
              </a:rPr>
              <a:t>2</a:t>
            </a:r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1683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Объект 15">
            <a:extLst>
              <a:ext uri="{FF2B5EF4-FFF2-40B4-BE49-F238E27FC236}">
                <a16:creationId xmlns:a16="http://schemas.microsoft.com/office/drawing/2014/main" xmlns="" id="{45CD8DCC-A440-4A6D-A150-76C5CE8C7E5D}"/>
              </a:ext>
            </a:extLst>
          </p:cNvPr>
          <p:cNvSpPr txBox="1">
            <a:spLocks/>
          </p:cNvSpPr>
          <p:nvPr/>
        </p:nvSpPr>
        <p:spPr>
          <a:xfrm>
            <a:off x="646714" y="2133125"/>
            <a:ext cx="522092" cy="726941"/>
          </a:xfrm>
          <a:prstGeom prst="rect">
            <a:avLst/>
          </a:prstGeom>
        </p:spPr>
        <p:txBody>
          <a:bodyPr vert="horz" lIns="91461" tIns="45731" rIns="91461" bIns="45731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rgbClr val="0070C0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3301" dirty="0"/>
          </a:p>
        </p:txBody>
      </p:sp>
      <p:sp>
        <p:nvSpPr>
          <p:cNvPr id="25" name="Объект 15">
            <a:extLst>
              <a:ext uri="{FF2B5EF4-FFF2-40B4-BE49-F238E27FC236}">
                <a16:creationId xmlns:a16="http://schemas.microsoft.com/office/drawing/2014/main" xmlns="" id="{5A9CC8C5-29F0-4E15-9011-947E9BE1A99B}"/>
              </a:ext>
            </a:extLst>
          </p:cNvPr>
          <p:cNvSpPr txBox="1">
            <a:spLocks/>
          </p:cNvSpPr>
          <p:nvPr/>
        </p:nvSpPr>
        <p:spPr>
          <a:xfrm>
            <a:off x="640402" y="3371014"/>
            <a:ext cx="522092" cy="726941"/>
          </a:xfrm>
          <a:prstGeom prst="rect">
            <a:avLst/>
          </a:prstGeom>
        </p:spPr>
        <p:txBody>
          <a:bodyPr vert="horz" lIns="91461" tIns="45731" rIns="91461" bIns="45731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rgbClr val="0070C0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3301" dirty="0"/>
          </a:p>
        </p:txBody>
      </p:sp>
      <p:sp>
        <p:nvSpPr>
          <p:cNvPr id="52" name="Номер слайда 1">
            <a:extLst>
              <a:ext uri="{FF2B5EF4-FFF2-40B4-BE49-F238E27FC236}">
                <a16:creationId xmlns:a16="http://schemas.microsoft.com/office/drawing/2014/main" xmlns="" id="{5DD86A03-5451-4D4F-9F7C-CFC3C4A374F4}"/>
              </a:ext>
            </a:extLst>
          </p:cNvPr>
          <p:cNvSpPr txBox="1">
            <a:spLocks/>
          </p:cNvSpPr>
          <p:nvPr/>
        </p:nvSpPr>
        <p:spPr>
          <a:xfrm>
            <a:off x="9104353" y="6254799"/>
            <a:ext cx="2804813" cy="365210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09DA5DC-3484-44B0-A389-BC7AD08FBDAB}" type="slidenum">
              <a:rPr lang="ru-RU" sz="1200" b="1">
                <a:solidFill>
                  <a:schemeClr val="bg1"/>
                </a:solidFill>
              </a:rPr>
              <a:pPr algn="r"/>
              <a:t>3</a:t>
            </a:fld>
            <a:endParaRPr lang="ru-RU" sz="1200" b="1" dirty="0">
              <a:solidFill>
                <a:schemeClr val="bg1"/>
              </a:solidFill>
            </a:endParaRPr>
          </a:p>
        </p:txBody>
      </p:sp>
      <p:sp>
        <p:nvSpPr>
          <p:cNvPr id="53" name="Текст 2">
            <a:extLst>
              <a:ext uri="{FF2B5EF4-FFF2-40B4-BE49-F238E27FC236}">
                <a16:creationId xmlns:a16="http://schemas.microsoft.com/office/drawing/2014/main" xmlns="" id="{D879361D-8318-4369-A856-2C8CF6A65086}"/>
              </a:ext>
            </a:extLst>
          </p:cNvPr>
          <p:cNvSpPr txBox="1">
            <a:spLocks/>
          </p:cNvSpPr>
          <p:nvPr/>
        </p:nvSpPr>
        <p:spPr>
          <a:xfrm>
            <a:off x="6097588" y="261442"/>
            <a:ext cx="6097588" cy="34175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ru-RU" sz="1600" b="1" dirty="0" err="1">
                <a:solidFill>
                  <a:srgbClr val="00206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Фотофиксация</a:t>
            </a:r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 smtClean="0">
                <a:solidFill>
                  <a:srgbClr val="00206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территории * </a:t>
            </a:r>
            <a:endParaRPr lang="ru-RU" sz="1600" b="1" dirty="0">
              <a:solidFill>
                <a:srgbClr val="002060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336030" y="6419954"/>
            <a:ext cx="836195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 в </a:t>
            </a:r>
            <a:r>
              <a:rPr lang="ru-RU" sz="1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случае комплексного развития незастроенной территории возможно проведение </a:t>
            </a:r>
            <a:r>
              <a:rPr lang="ru-RU" sz="10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фотофиксации</a:t>
            </a:r>
            <a:r>
              <a:rPr lang="ru-RU" sz="1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основных видовых точек местности </a:t>
            </a:r>
            <a:endParaRPr lang="ru-RU" sz="10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 </a:t>
            </a:r>
            <a:r>
              <a:rPr lang="ru-RU" sz="1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обозначением данных видовых точек на </a:t>
            </a:r>
            <a:r>
              <a:rPr lang="ru-RU" sz="1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схеме</a:t>
            </a:r>
            <a:endParaRPr lang="ru-RU" sz="1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Номер слайда 3">
            <a:extLst>
              <a:ext uri="{FF2B5EF4-FFF2-40B4-BE49-F238E27FC236}">
                <a16:creationId xmlns:a16="http://schemas.microsoft.com/office/drawing/2014/main" xmlns="" id="{F7E94F09-EB7D-4B93-9913-1A40E6531D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38146" y="6357822"/>
            <a:ext cx="416779" cy="365210"/>
          </a:xfrm>
        </p:spPr>
        <p:txBody>
          <a:bodyPr/>
          <a:lstStyle/>
          <a:p>
            <a:r>
              <a:rPr lang="ru-RU" dirty="0" smtClean="0">
                <a:solidFill>
                  <a:srgbClr val="002060"/>
                </a:solidFill>
              </a:rPr>
              <a:t>3</a:t>
            </a:r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1288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F7E94F09-EB7D-4B93-9913-1A40E6531D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38146" y="6357822"/>
            <a:ext cx="416779" cy="365210"/>
          </a:xfrm>
        </p:spPr>
        <p:txBody>
          <a:bodyPr/>
          <a:lstStyle/>
          <a:p>
            <a:fld id="{609DA5DC-3484-44B0-A389-BC7AD08FBDAB}" type="slidenum">
              <a:rPr lang="ru-RU" smtClean="0">
                <a:solidFill>
                  <a:srgbClr val="002060"/>
                </a:solidFill>
              </a:rPr>
              <a:t>4</a:t>
            </a:fld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10" name="Объект 50">
            <a:extLst>
              <a:ext uri="{FF2B5EF4-FFF2-40B4-BE49-F238E27FC236}">
                <a16:creationId xmlns:a16="http://schemas.microsoft.com/office/drawing/2014/main" xmlns="" id="{DB530F86-AA71-4139-A6A3-CF999D4ED75F}"/>
              </a:ext>
            </a:extLst>
          </p:cNvPr>
          <p:cNvSpPr txBox="1">
            <a:spLocks/>
          </p:cNvSpPr>
          <p:nvPr/>
        </p:nvSpPr>
        <p:spPr>
          <a:xfrm>
            <a:off x="1114355" y="3649128"/>
            <a:ext cx="6548631" cy="104944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100" spc="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ТРАНСПОРТНАЯ ДОСТУПНОСТЬ</a:t>
            </a:r>
          </a:p>
          <a:p>
            <a:pPr marL="0" indent="0">
              <a:spcBef>
                <a:spcPts val="0"/>
              </a:spcBef>
              <a:buNone/>
            </a:pPr>
            <a:endParaRPr lang="ru-RU" sz="11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Текст 2">
            <a:extLst>
              <a:ext uri="{FF2B5EF4-FFF2-40B4-BE49-F238E27FC236}">
                <a16:creationId xmlns:a16="http://schemas.microsoft.com/office/drawing/2014/main" xmlns="" id="{C2F0C03F-41D2-482D-B848-3CCA0AD54BAC}"/>
              </a:ext>
            </a:extLst>
          </p:cNvPr>
          <p:cNvSpPr>
            <a:spLocks noGrp="1"/>
          </p:cNvSpPr>
          <p:nvPr>
            <p:ph type="body" sz="half" idx="14"/>
          </p:nvPr>
        </p:nvSpPr>
        <p:spPr>
          <a:xfrm>
            <a:off x="6097587" y="181844"/>
            <a:ext cx="6097488" cy="402956"/>
          </a:xfrm>
        </p:spPr>
        <p:txBody>
          <a:bodyPr anchor="ctr">
            <a:noAutofit/>
          </a:bodyPr>
          <a:lstStyle/>
          <a:p>
            <a:pPr algn="r"/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Краткое описание территории</a:t>
            </a:r>
          </a:p>
        </p:txBody>
      </p:sp>
      <p:sp>
        <p:nvSpPr>
          <p:cNvPr id="16" name="Объект 50">
            <a:extLst>
              <a:ext uri="{FF2B5EF4-FFF2-40B4-BE49-F238E27FC236}">
                <a16:creationId xmlns:a16="http://schemas.microsoft.com/office/drawing/2014/main" xmlns="" id="{1FED1DE8-255A-491F-962C-9B32867D9E6A}"/>
              </a:ext>
            </a:extLst>
          </p:cNvPr>
          <p:cNvSpPr txBox="1">
            <a:spLocks/>
          </p:cNvSpPr>
          <p:nvPr/>
        </p:nvSpPr>
        <p:spPr>
          <a:xfrm>
            <a:off x="1114354" y="4797946"/>
            <a:ext cx="6548631" cy="173595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100" spc="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СУЩЕСТВУЮЩЕЕ ПОЛОЖЕНИЕ</a:t>
            </a:r>
          </a:p>
        </p:txBody>
      </p:sp>
      <p:sp>
        <p:nvSpPr>
          <p:cNvPr id="17" name="Объект 50">
            <a:extLst>
              <a:ext uri="{FF2B5EF4-FFF2-40B4-BE49-F238E27FC236}">
                <a16:creationId xmlns:a16="http://schemas.microsoft.com/office/drawing/2014/main" xmlns="" id="{E2D93160-A168-4EBB-8263-9ABD19D04A3A}"/>
              </a:ext>
            </a:extLst>
          </p:cNvPr>
          <p:cNvSpPr txBox="1">
            <a:spLocks/>
          </p:cNvSpPr>
          <p:nvPr/>
        </p:nvSpPr>
        <p:spPr>
          <a:xfrm>
            <a:off x="1117296" y="2383741"/>
            <a:ext cx="6548631" cy="109118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100" spc="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СОЦИАЛЬНАЯ ИНФРАСТРУКТУРА</a:t>
            </a:r>
          </a:p>
          <a:p>
            <a:pPr marL="0" indent="0">
              <a:spcBef>
                <a:spcPts val="0"/>
              </a:spcBef>
              <a:buNone/>
            </a:pPr>
            <a:endParaRPr lang="ru-RU" sz="11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Объект 50">
            <a:extLst>
              <a:ext uri="{FF2B5EF4-FFF2-40B4-BE49-F238E27FC236}">
                <a16:creationId xmlns:a16="http://schemas.microsoft.com/office/drawing/2014/main" xmlns="" id="{2DC7C848-561D-4A4A-AF46-80376981A3CC}"/>
              </a:ext>
            </a:extLst>
          </p:cNvPr>
          <p:cNvSpPr txBox="1">
            <a:spLocks/>
          </p:cNvSpPr>
          <p:nvPr/>
        </p:nvSpPr>
        <p:spPr>
          <a:xfrm>
            <a:off x="1114356" y="1242677"/>
            <a:ext cx="10914363" cy="90524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1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ТЕРРИТОРИЯ</a:t>
            </a:r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xmlns="" id="{6FD10B04-3107-43DF-A837-F1A1619F7738}"/>
              </a:ext>
            </a:extLst>
          </p:cNvPr>
          <p:cNvCxnSpPr>
            <a:cxnSpLocks/>
          </p:cNvCxnSpPr>
          <p:nvPr/>
        </p:nvCxnSpPr>
        <p:spPr>
          <a:xfrm>
            <a:off x="1848856" y="941155"/>
            <a:ext cx="954254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Объект 50">
            <a:extLst>
              <a:ext uri="{FF2B5EF4-FFF2-40B4-BE49-F238E27FC236}">
                <a16:creationId xmlns:a16="http://schemas.microsoft.com/office/drawing/2014/main" xmlns="" id="{D8BDB324-4889-408E-87AD-80B024B41331}"/>
              </a:ext>
            </a:extLst>
          </p:cNvPr>
          <p:cNvSpPr txBox="1">
            <a:spLocks/>
          </p:cNvSpPr>
          <p:nvPr/>
        </p:nvSpPr>
        <p:spPr>
          <a:xfrm>
            <a:off x="8125718" y="2277666"/>
            <a:ext cx="3903001" cy="404830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716106">
              <a:lnSpc>
                <a:spcPct val="100000"/>
              </a:lnSpc>
              <a:spcBef>
                <a:spcPts val="300"/>
              </a:spcBef>
              <a:buNone/>
            </a:pPr>
            <a:r>
              <a:rPr lang="ru-RU" sz="1100" spc="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ОСНОВНЫЕ ТЕХНИКО-ЭКОНОМИЧЕСКИЕ </a:t>
            </a:r>
            <a:br>
              <a:rPr lang="ru-RU" sz="1100" spc="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100" spc="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ПОКАЗАТЕЛИ СУЩЕСТВУЮЩЕЙ ЗАСТРОЙКИ</a:t>
            </a:r>
          </a:p>
          <a:p>
            <a:pPr marL="0" indent="0" defTabSz="716106">
              <a:lnSpc>
                <a:spcPct val="100000"/>
              </a:lnSpc>
              <a:spcBef>
                <a:spcPts val="300"/>
              </a:spcBef>
              <a:buNone/>
            </a:pPr>
            <a:endParaRPr lang="ru-RU" sz="1100" u="sng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defTabSz="716106">
              <a:lnSpc>
                <a:spcPct val="100000"/>
              </a:lnSpc>
              <a:spcBef>
                <a:spcPts val="300"/>
              </a:spcBef>
              <a:buNone/>
            </a:pPr>
            <a:r>
              <a:rPr lang="en-US" sz="1100" u="sng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 </a:t>
            </a:r>
            <a:r>
              <a:rPr lang="ru-RU" sz="1100" u="sng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территории</a:t>
            </a:r>
            <a:r>
              <a:rPr lang="ru-RU" sz="11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_ м</a:t>
            </a:r>
            <a:r>
              <a:rPr lang="ru-RU" sz="1100" baseline="30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  <a:p>
            <a:pPr marL="0" indent="0" defTabSz="716106">
              <a:lnSpc>
                <a:spcPct val="100000"/>
              </a:lnSpc>
              <a:buNone/>
            </a:pPr>
            <a:r>
              <a:rPr lang="ru-RU" sz="1100" u="sng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Существующие МКД:</a:t>
            </a:r>
          </a:p>
          <a:p>
            <a:pPr marL="0" indent="0" defTabSz="716106">
              <a:lnSpc>
                <a:spcPct val="100000"/>
              </a:lnSpc>
              <a:spcBef>
                <a:spcPts val="300"/>
              </a:spcBef>
              <a:buNone/>
            </a:pPr>
            <a:r>
              <a:rPr lang="ru-RU" sz="11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11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 </a:t>
            </a:r>
            <a:r>
              <a:rPr lang="ru-RU" sz="11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общая				_ м</a:t>
            </a:r>
            <a:r>
              <a:rPr lang="ru-RU" sz="1100" baseline="30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  <a:p>
            <a:pPr marL="0" indent="0" defTabSz="716106">
              <a:lnSpc>
                <a:spcPct val="100000"/>
              </a:lnSpc>
              <a:spcBef>
                <a:spcPts val="300"/>
              </a:spcBef>
              <a:buNone/>
            </a:pPr>
            <a:r>
              <a:rPr lang="ru-RU" sz="11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11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 </a:t>
            </a:r>
            <a:r>
              <a:rPr lang="ru-RU" sz="11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жилых помещений		</a:t>
            </a:r>
            <a:r>
              <a:rPr lang="ru-RU" sz="11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_ </a:t>
            </a:r>
            <a:r>
              <a:rPr lang="ru-RU" sz="11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</a:t>
            </a:r>
            <a:r>
              <a:rPr lang="ru-RU" sz="1100" baseline="30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ru-RU" sz="11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defTabSz="716106">
              <a:lnSpc>
                <a:spcPct val="100000"/>
              </a:lnSpc>
              <a:buNone/>
            </a:pPr>
            <a:r>
              <a:rPr lang="ru-RU" sz="1100" u="sng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Этажность существующей застройки</a:t>
            </a:r>
            <a:r>
              <a:rPr lang="ru-RU" sz="11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_ этажа</a:t>
            </a:r>
          </a:p>
          <a:p>
            <a:pPr marL="0" indent="0" defTabSz="716106">
              <a:lnSpc>
                <a:spcPct val="100000"/>
              </a:lnSpc>
              <a:spcBef>
                <a:spcPts val="300"/>
              </a:spcBef>
              <a:buNone/>
            </a:pPr>
            <a:r>
              <a:rPr lang="ru-RU" sz="11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  <a:p>
            <a:pPr marL="0" indent="0" defTabSz="716106">
              <a:lnSpc>
                <a:spcPct val="100000"/>
              </a:lnSpc>
              <a:spcBef>
                <a:spcPts val="300"/>
              </a:spcBef>
              <a:buNone/>
            </a:pPr>
            <a:r>
              <a:rPr lang="ru-RU" sz="1100" u="sng" spc="-1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Фактические нагрузки на инженерные сети</a:t>
            </a:r>
          </a:p>
          <a:p>
            <a:pPr marL="0" indent="0" defTabSz="716106">
              <a:lnSpc>
                <a:spcPct val="100000"/>
              </a:lnSpc>
              <a:spcBef>
                <a:spcPts val="300"/>
              </a:spcBef>
              <a:buNone/>
            </a:pPr>
            <a:r>
              <a:rPr lang="ru-RU" sz="11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Водопровод 			_ м</a:t>
            </a:r>
            <a:r>
              <a:rPr lang="ru-RU" sz="1100" baseline="30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ru-RU" sz="11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indent="0" defTabSz="716106">
              <a:lnSpc>
                <a:spcPct val="100000"/>
              </a:lnSpc>
              <a:spcBef>
                <a:spcPts val="300"/>
              </a:spcBef>
              <a:buNone/>
            </a:pPr>
            <a:r>
              <a:rPr lang="ru-RU" sz="11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Канализация 			_ м</a:t>
            </a:r>
            <a:r>
              <a:rPr lang="ru-RU" sz="1100" baseline="30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ru-RU" sz="11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indent="0" defTabSz="716106">
              <a:lnSpc>
                <a:spcPct val="100000"/>
              </a:lnSpc>
              <a:spcBef>
                <a:spcPts val="300"/>
              </a:spcBef>
              <a:buNone/>
            </a:pPr>
            <a:r>
              <a:rPr lang="ru-RU" sz="11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Тепловая нагрузка			_ </a:t>
            </a:r>
            <a:r>
              <a:rPr lang="ru-RU" sz="9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гкал</a:t>
            </a:r>
            <a:r>
              <a:rPr lang="ru-RU" sz="9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/час</a:t>
            </a:r>
          </a:p>
          <a:p>
            <a:pPr marL="0" indent="0" defTabSz="716106">
              <a:lnSpc>
                <a:spcPct val="100000"/>
              </a:lnSpc>
              <a:spcBef>
                <a:spcPts val="300"/>
              </a:spcBef>
              <a:buNone/>
            </a:pPr>
            <a:r>
              <a:rPr lang="ru-RU" sz="11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Газ				_ </a:t>
            </a:r>
            <a:r>
              <a:rPr lang="ru-RU" sz="10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</a:t>
            </a:r>
            <a:r>
              <a:rPr lang="ru-RU" sz="11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³/час</a:t>
            </a:r>
          </a:p>
          <a:p>
            <a:pPr marL="0" indent="0" defTabSz="716106">
              <a:lnSpc>
                <a:spcPct val="100000"/>
              </a:lnSpc>
              <a:spcBef>
                <a:spcPts val="300"/>
              </a:spcBef>
              <a:buNone/>
            </a:pPr>
            <a:r>
              <a:rPr lang="ru-RU" sz="11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Электропотребление		_ </a:t>
            </a:r>
            <a:r>
              <a:rPr lang="ru-RU" sz="11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кВт</a:t>
            </a:r>
            <a:endParaRPr lang="ru-RU" sz="1100" u="sng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defTabSz="716106">
              <a:lnSpc>
                <a:spcPct val="100000"/>
              </a:lnSpc>
              <a:buNone/>
            </a:pPr>
            <a:r>
              <a:rPr lang="ru-RU" sz="1100" u="sng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Количество </a:t>
            </a:r>
            <a:r>
              <a:rPr lang="ru-RU" sz="1100" u="sng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рабочих мест</a:t>
            </a:r>
            <a:r>
              <a:rPr lang="ru-RU" sz="11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ru-RU" sz="11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_ </a:t>
            </a:r>
            <a:r>
              <a:rPr lang="ru-RU" sz="11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раб. мест</a:t>
            </a:r>
          </a:p>
          <a:p>
            <a:pPr marL="0" indent="0" defTabSz="716106">
              <a:spcBef>
                <a:spcPts val="300"/>
              </a:spcBef>
              <a:buNone/>
            </a:pPr>
            <a:endParaRPr lang="ru-RU" sz="11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xmlns="" id="{12B82003-B36C-40B9-93CA-54D2985EB527}"/>
              </a:ext>
            </a:extLst>
          </p:cNvPr>
          <p:cNvSpPr/>
          <p:nvPr/>
        </p:nvSpPr>
        <p:spPr>
          <a:xfrm>
            <a:off x="8062065" y="2147919"/>
            <a:ext cx="4037251" cy="41780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5597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Текст 2">
            <a:extLst>
              <a:ext uri="{FF2B5EF4-FFF2-40B4-BE49-F238E27FC236}">
                <a16:creationId xmlns:a16="http://schemas.microsoft.com/office/drawing/2014/main" xmlns="" id="{A9736405-E1CC-4145-9BE5-03CE073B2524}"/>
              </a:ext>
            </a:extLst>
          </p:cNvPr>
          <p:cNvSpPr>
            <a:spLocks noGrp="1"/>
          </p:cNvSpPr>
          <p:nvPr>
            <p:ph type="body" sz="half" idx="14"/>
          </p:nvPr>
        </p:nvSpPr>
        <p:spPr>
          <a:xfrm>
            <a:off x="6097587" y="250084"/>
            <a:ext cx="6097587" cy="551671"/>
          </a:xfrm>
        </p:spPr>
        <p:txBody>
          <a:bodyPr anchor="ctr">
            <a:noAutofit/>
          </a:bodyPr>
          <a:lstStyle/>
          <a:p>
            <a:pPr algn="r">
              <a:spcBef>
                <a:spcPts val="0"/>
              </a:spcBef>
            </a:pPr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Градостроительные ограничения </a:t>
            </a:r>
          </a:p>
          <a:p>
            <a:pPr algn="r">
              <a:spcBef>
                <a:spcPts val="0"/>
              </a:spcBef>
            </a:pPr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территории</a:t>
            </a:r>
          </a:p>
        </p:txBody>
      </p:sp>
      <p:sp>
        <p:nvSpPr>
          <p:cNvPr id="37" name="Текст 2">
            <a:extLst>
              <a:ext uri="{FF2B5EF4-FFF2-40B4-BE49-F238E27FC236}">
                <a16:creationId xmlns:a16="http://schemas.microsoft.com/office/drawing/2014/main" xmlns="" id="{AAFE2B2D-5EBB-43F8-A014-433BCB0E73FD}"/>
              </a:ext>
            </a:extLst>
          </p:cNvPr>
          <p:cNvSpPr txBox="1">
            <a:spLocks/>
          </p:cNvSpPr>
          <p:nvPr/>
        </p:nvSpPr>
        <p:spPr>
          <a:xfrm>
            <a:off x="2150210" y="2133650"/>
            <a:ext cx="4629849" cy="3024336"/>
          </a:xfrm>
          <a:prstGeom prst="rect">
            <a:avLst/>
          </a:prstGeom>
        </p:spPr>
        <p:txBody>
          <a:bodyPr vert="horz" lIns="91461" tIns="45731" rIns="91461" bIns="45731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Схема</a:t>
            </a:r>
          </a:p>
          <a:p>
            <a:pPr algn="ctr"/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отображаются градостроительные ограничения, основу которых составляют зоны с особыми условиями использования территорий (охранные, санитарно-защитные зоны, зоны охраны объектов культурного наследия (памятников истории и культуры) народов Российской Федерации, </a:t>
            </a:r>
            <a:r>
              <a:rPr lang="ru-RU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водоохранные</a:t>
            </a: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зоны, зоны санитарной охраны источников питьевого и хозяйственно-бытового водоснабжения, зоны охраняемых объектов, иные зоны, устанавливаемые в соответствии с законодательством Российской Федерации) и т.д.</a:t>
            </a:r>
            <a:endParaRPr lang="ru-RU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7075BA76-0432-45EC-9673-4E6C02E8BB3B}"/>
              </a:ext>
            </a:extLst>
          </p:cNvPr>
          <p:cNvSpPr txBox="1"/>
          <p:nvPr/>
        </p:nvSpPr>
        <p:spPr>
          <a:xfrm>
            <a:off x="7825364" y="1413570"/>
            <a:ext cx="4369811" cy="2354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spc="1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Функциональная зона – </a:t>
            </a:r>
          </a:p>
          <a:p>
            <a:endParaRPr lang="ru-RU" sz="1200" spc="1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200" spc="1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800" spc="1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Требуется корректировка </a:t>
            </a:r>
            <a:r>
              <a:rPr lang="ru-RU" sz="800" spc="1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зоны/</a:t>
            </a:r>
          </a:p>
          <a:p>
            <a:r>
              <a:rPr lang="ru-RU" sz="800" spc="1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корректировка </a:t>
            </a:r>
            <a:r>
              <a:rPr lang="ru-RU" sz="800" spc="1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зоны не </a:t>
            </a:r>
            <a:r>
              <a:rPr lang="ru-RU" sz="800" spc="1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требуется </a:t>
            </a:r>
            <a:r>
              <a:rPr lang="ru-RU" sz="600" spc="1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выбрать необходимый вариант</a:t>
            </a:r>
            <a:endParaRPr lang="ru-RU" sz="600" spc="1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200" spc="1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200" spc="1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200" spc="1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Территориальная зона – </a:t>
            </a:r>
          </a:p>
          <a:p>
            <a:endParaRPr lang="ru-RU" sz="1200" spc="1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200" spc="1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800" spc="1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Требуется корректировка зоны/ </a:t>
            </a:r>
            <a:endParaRPr lang="ru-RU" sz="800" spc="1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800" spc="1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корректировка </a:t>
            </a:r>
            <a:r>
              <a:rPr lang="ru-RU" sz="800" spc="1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зоны не </a:t>
            </a:r>
            <a:r>
              <a:rPr lang="ru-RU" sz="800" spc="1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требуется </a:t>
            </a:r>
            <a:r>
              <a:rPr lang="ru-RU" sz="700" spc="1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выбрать необходимый </a:t>
            </a:r>
            <a:r>
              <a:rPr lang="ru-RU" sz="700" spc="1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вариант</a:t>
            </a:r>
          </a:p>
          <a:p>
            <a:endParaRPr lang="ru-RU" sz="700" spc="1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200" spc="1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345058" y="1269554"/>
            <a:ext cx="6240155" cy="53045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Номер слайда 3">
            <a:extLst>
              <a:ext uri="{FF2B5EF4-FFF2-40B4-BE49-F238E27FC236}">
                <a16:creationId xmlns:a16="http://schemas.microsoft.com/office/drawing/2014/main" xmlns="" id="{F7E94F09-EB7D-4B93-9913-1A40E6531D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38146" y="6357822"/>
            <a:ext cx="416779" cy="365210"/>
          </a:xfrm>
        </p:spPr>
        <p:txBody>
          <a:bodyPr/>
          <a:lstStyle/>
          <a:p>
            <a:r>
              <a:rPr lang="ru-RU" dirty="0" smtClean="0">
                <a:solidFill>
                  <a:srgbClr val="002060"/>
                </a:solidFill>
              </a:rPr>
              <a:t>5</a:t>
            </a:r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3123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Текст 2">
            <a:extLst>
              <a:ext uri="{FF2B5EF4-FFF2-40B4-BE49-F238E27FC236}">
                <a16:creationId xmlns:a16="http://schemas.microsoft.com/office/drawing/2014/main" xmlns="" id="{AAFE2B2D-5EBB-43F8-A014-433BCB0E73FD}"/>
              </a:ext>
            </a:extLst>
          </p:cNvPr>
          <p:cNvSpPr>
            <a:spLocks noGrp="1"/>
          </p:cNvSpPr>
          <p:nvPr>
            <p:ph type="body" sz="half" idx="14"/>
          </p:nvPr>
        </p:nvSpPr>
        <p:spPr>
          <a:xfrm>
            <a:off x="6169594" y="261442"/>
            <a:ext cx="6025581" cy="539140"/>
          </a:xfrm>
        </p:spPr>
        <p:txBody>
          <a:bodyPr anchor="ctr">
            <a:noAutofit/>
          </a:bodyPr>
          <a:lstStyle/>
          <a:p>
            <a:pPr algn="r">
              <a:spcBef>
                <a:spcPts val="0"/>
              </a:spcBef>
            </a:pPr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Ценные элементы территории</a:t>
            </a:r>
            <a:r>
              <a:rPr lang="ru-RU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endParaRPr lang="ru-RU" sz="16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>
              <a:spcBef>
                <a:spcPts val="0"/>
              </a:spcBef>
            </a:pPr>
            <a:r>
              <a:rPr lang="ru-RU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объекты </a:t>
            </a:r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культурного наследия</a:t>
            </a:r>
          </a:p>
        </p:txBody>
      </p:sp>
      <p:sp>
        <p:nvSpPr>
          <p:cNvPr id="68" name="Текст 2">
            <a:extLst>
              <a:ext uri="{FF2B5EF4-FFF2-40B4-BE49-F238E27FC236}">
                <a16:creationId xmlns:a16="http://schemas.microsoft.com/office/drawing/2014/main" xmlns="" id="{AAFE2B2D-5EBB-43F8-A014-433BCB0E73FD}"/>
              </a:ext>
            </a:extLst>
          </p:cNvPr>
          <p:cNvSpPr txBox="1">
            <a:spLocks/>
          </p:cNvSpPr>
          <p:nvPr/>
        </p:nvSpPr>
        <p:spPr>
          <a:xfrm>
            <a:off x="1345058" y="3425111"/>
            <a:ext cx="6240155" cy="844645"/>
          </a:xfrm>
          <a:prstGeom prst="rect">
            <a:avLst/>
          </a:prstGeom>
        </p:spPr>
        <p:txBody>
          <a:bodyPr vert="horz" lIns="91461" tIns="45731" rIns="91461" bIns="45731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Общая схема с локальным указанием мест размещения объектов </a:t>
            </a:r>
          </a:p>
        </p:txBody>
      </p:sp>
      <p:sp>
        <p:nvSpPr>
          <p:cNvPr id="74" name="Текст 2">
            <a:extLst>
              <a:ext uri="{FF2B5EF4-FFF2-40B4-BE49-F238E27FC236}">
                <a16:creationId xmlns:a16="http://schemas.microsoft.com/office/drawing/2014/main" xmlns="" id="{AAFE2B2D-5EBB-43F8-A014-433BCB0E73FD}"/>
              </a:ext>
            </a:extLst>
          </p:cNvPr>
          <p:cNvSpPr txBox="1">
            <a:spLocks/>
          </p:cNvSpPr>
          <p:nvPr/>
        </p:nvSpPr>
        <p:spPr>
          <a:xfrm>
            <a:off x="8329835" y="1304560"/>
            <a:ext cx="3225091" cy="844645"/>
          </a:xfrm>
          <a:prstGeom prst="rect">
            <a:avLst/>
          </a:prstGeom>
        </p:spPr>
        <p:txBody>
          <a:bodyPr vert="horz" lIns="91461" tIns="45731" rIns="91461" bIns="45731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0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Пообъектная</a:t>
            </a:r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фотофиксация</a:t>
            </a:r>
            <a:endParaRPr lang="ru-RU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345058" y="1269554"/>
            <a:ext cx="6240155" cy="53045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Номер слайда 3">
            <a:extLst>
              <a:ext uri="{FF2B5EF4-FFF2-40B4-BE49-F238E27FC236}">
                <a16:creationId xmlns:a16="http://schemas.microsoft.com/office/drawing/2014/main" xmlns="" id="{F7E94F09-EB7D-4B93-9913-1A40E6531D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38146" y="6357822"/>
            <a:ext cx="416779" cy="365210"/>
          </a:xfrm>
        </p:spPr>
        <p:txBody>
          <a:bodyPr/>
          <a:lstStyle/>
          <a:p>
            <a:r>
              <a:rPr lang="ru-RU" dirty="0" smtClean="0">
                <a:solidFill>
                  <a:srgbClr val="002060"/>
                </a:solidFill>
              </a:rPr>
              <a:t>6</a:t>
            </a:r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1475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Текст 2">
            <a:extLst>
              <a:ext uri="{FF2B5EF4-FFF2-40B4-BE49-F238E27FC236}">
                <a16:creationId xmlns:a16="http://schemas.microsoft.com/office/drawing/2014/main" xmlns="" id="{77EB3764-A669-410B-A09F-0D53F4B4E806}"/>
              </a:ext>
            </a:extLst>
          </p:cNvPr>
          <p:cNvSpPr txBox="1">
            <a:spLocks/>
          </p:cNvSpPr>
          <p:nvPr/>
        </p:nvSpPr>
        <p:spPr>
          <a:xfrm>
            <a:off x="6097588" y="189434"/>
            <a:ext cx="6097588" cy="693489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Поэлементная </a:t>
            </a:r>
            <a:r>
              <a:rPr lang="ru-RU" sz="16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фотофиксация</a:t>
            </a:r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1600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существующих </a:t>
            </a:r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объектов</a:t>
            </a:r>
          </a:p>
        </p:txBody>
      </p:sp>
      <p:sp>
        <p:nvSpPr>
          <p:cNvPr id="316" name="Текст 2">
            <a:extLst>
              <a:ext uri="{FF2B5EF4-FFF2-40B4-BE49-F238E27FC236}">
                <a16:creationId xmlns:a16="http://schemas.microsoft.com/office/drawing/2014/main" xmlns="" id="{AAFE2B2D-5EBB-43F8-A014-433BCB0E73FD}"/>
              </a:ext>
            </a:extLst>
          </p:cNvPr>
          <p:cNvSpPr txBox="1">
            <a:spLocks/>
          </p:cNvSpPr>
          <p:nvPr/>
        </p:nvSpPr>
        <p:spPr>
          <a:xfrm>
            <a:off x="1345058" y="3285778"/>
            <a:ext cx="6240155" cy="844645"/>
          </a:xfrm>
          <a:prstGeom prst="rect">
            <a:avLst/>
          </a:prstGeom>
        </p:spPr>
        <p:txBody>
          <a:bodyPr vert="horz" lIns="91461" tIns="45731" rIns="91461" bIns="45731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Общая схема с локальным указанием мест размещения объектов </a:t>
            </a:r>
          </a:p>
        </p:txBody>
      </p:sp>
      <p:sp>
        <p:nvSpPr>
          <p:cNvPr id="317" name="Текст 2">
            <a:extLst>
              <a:ext uri="{FF2B5EF4-FFF2-40B4-BE49-F238E27FC236}">
                <a16:creationId xmlns:a16="http://schemas.microsoft.com/office/drawing/2014/main" xmlns="" id="{AAFE2B2D-5EBB-43F8-A014-433BCB0E73FD}"/>
              </a:ext>
            </a:extLst>
          </p:cNvPr>
          <p:cNvSpPr txBox="1">
            <a:spLocks/>
          </p:cNvSpPr>
          <p:nvPr/>
        </p:nvSpPr>
        <p:spPr>
          <a:xfrm>
            <a:off x="8401843" y="1239705"/>
            <a:ext cx="3188970" cy="844645"/>
          </a:xfrm>
          <a:prstGeom prst="rect">
            <a:avLst/>
          </a:prstGeom>
        </p:spPr>
        <p:txBody>
          <a:bodyPr vert="horz" lIns="91461" tIns="45731" rIns="91461" bIns="45731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0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Пообъектная</a:t>
            </a:r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фотофиксация</a:t>
            </a:r>
            <a:endParaRPr lang="ru-RU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345058" y="1269554"/>
            <a:ext cx="6240155" cy="53045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Номер слайда 3">
            <a:extLst>
              <a:ext uri="{FF2B5EF4-FFF2-40B4-BE49-F238E27FC236}">
                <a16:creationId xmlns:a16="http://schemas.microsoft.com/office/drawing/2014/main" xmlns="" id="{F7E94F09-EB7D-4B93-9913-1A40E6531D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38146" y="6357822"/>
            <a:ext cx="416779" cy="365210"/>
          </a:xfrm>
        </p:spPr>
        <p:txBody>
          <a:bodyPr/>
          <a:lstStyle/>
          <a:p>
            <a:r>
              <a:rPr lang="ru-RU" dirty="0" smtClean="0">
                <a:solidFill>
                  <a:srgbClr val="002060"/>
                </a:solidFill>
              </a:rPr>
              <a:t>7</a:t>
            </a:r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2621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Текст 2">
            <a:extLst>
              <a:ext uri="{FF2B5EF4-FFF2-40B4-BE49-F238E27FC236}">
                <a16:creationId xmlns:a16="http://schemas.microsoft.com/office/drawing/2014/main" xmlns="" id="{F91D7646-7C90-48BF-8A36-FCD5A490E2D8}"/>
              </a:ext>
            </a:extLst>
          </p:cNvPr>
          <p:cNvSpPr>
            <a:spLocks noGrp="1"/>
          </p:cNvSpPr>
          <p:nvPr>
            <p:ph type="body" sz="half" idx="14"/>
          </p:nvPr>
        </p:nvSpPr>
        <p:spPr>
          <a:xfrm>
            <a:off x="6097587" y="164006"/>
            <a:ext cx="6097588" cy="512270"/>
          </a:xfrm>
        </p:spPr>
        <p:txBody>
          <a:bodyPr anchor="ctr">
            <a:noAutofit/>
          </a:bodyPr>
          <a:lstStyle/>
          <a:p>
            <a:pPr algn="r">
              <a:spcBef>
                <a:spcPts val="0"/>
              </a:spcBef>
            </a:pPr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Существующее использование </a:t>
            </a:r>
            <a:r>
              <a:rPr lang="ru-RU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территории * </a:t>
            </a:r>
            <a:endParaRPr lang="ru-RU" sz="16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xmlns="" id="{6E73B5B3-0DCD-4E36-9B62-D8B5FBC3CF7C}"/>
              </a:ext>
            </a:extLst>
          </p:cNvPr>
          <p:cNvSpPr txBox="1"/>
          <p:nvPr/>
        </p:nvSpPr>
        <p:spPr>
          <a:xfrm>
            <a:off x="8258992" y="1225551"/>
            <a:ext cx="281388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spc="1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УСЛОВНЫЕ ОБОЗНАЧЕНИЯ</a:t>
            </a:r>
          </a:p>
        </p:txBody>
      </p:sp>
      <p:sp>
        <p:nvSpPr>
          <p:cNvPr id="45" name="Прямоугольник 44">
            <a:extLst>
              <a:ext uri="{FF2B5EF4-FFF2-40B4-BE49-F238E27FC236}">
                <a16:creationId xmlns:a16="http://schemas.microsoft.com/office/drawing/2014/main" xmlns="" id="{4EAA7569-08BC-4F48-84D3-3DC18F13C791}"/>
              </a:ext>
            </a:extLst>
          </p:cNvPr>
          <p:cNvSpPr/>
          <p:nvPr/>
        </p:nvSpPr>
        <p:spPr>
          <a:xfrm>
            <a:off x="8334754" y="1788214"/>
            <a:ext cx="180042" cy="180042"/>
          </a:xfrm>
          <a:prstGeom prst="rect">
            <a:avLst/>
          </a:prstGeom>
          <a:solidFill>
            <a:srgbClr val="FF0000"/>
          </a:solidFill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002060"/>
              </a:solidFill>
              <a:latin typeface="+mj-lt"/>
            </a:endParaRPr>
          </a:p>
        </p:txBody>
      </p:sp>
      <p:sp>
        <p:nvSpPr>
          <p:cNvPr id="47" name="Прямоугольник 46">
            <a:extLst>
              <a:ext uri="{FF2B5EF4-FFF2-40B4-BE49-F238E27FC236}">
                <a16:creationId xmlns:a16="http://schemas.microsoft.com/office/drawing/2014/main" xmlns="" id="{5BF842F7-AC9C-4C51-A381-104E2E9C77AC}"/>
              </a:ext>
            </a:extLst>
          </p:cNvPr>
          <p:cNvSpPr/>
          <p:nvPr/>
        </p:nvSpPr>
        <p:spPr>
          <a:xfrm>
            <a:off x="8333407" y="2304449"/>
            <a:ext cx="180042" cy="180042"/>
          </a:xfrm>
          <a:prstGeom prst="rect">
            <a:avLst/>
          </a:prstGeom>
          <a:solidFill>
            <a:srgbClr val="C595C8"/>
          </a:solidFill>
          <a:ln w="19050">
            <a:solidFill>
              <a:srgbClr val="613C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002060"/>
              </a:solidFill>
              <a:latin typeface="+mj-lt"/>
            </a:endParaRPr>
          </a:p>
        </p:txBody>
      </p:sp>
      <p:sp>
        <p:nvSpPr>
          <p:cNvPr id="48" name="Прямоугольник 47">
            <a:extLst>
              <a:ext uri="{FF2B5EF4-FFF2-40B4-BE49-F238E27FC236}">
                <a16:creationId xmlns:a16="http://schemas.microsoft.com/office/drawing/2014/main" xmlns="" id="{6D6AAB15-1D54-4FE4-8E7F-930A3D0800E7}"/>
              </a:ext>
            </a:extLst>
          </p:cNvPr>
          <p:cNvSpPr/>
          <p:nvPr/>
        </p:nvSpPr>
        <p:spPr>
          <a:xfrm>
            <a:off x="8339734" y="2814542"/>
            <a:ext cx="180042" cy="180042"/>
          </a:xfrm>
          <a:prstGeom prst="rect">
            <a:avLst/>
          </a:prstGeom>
          <a:pattFill prst="lgGrid">
            <a:fgClr>
              <a:srgbClr val="92D050"/>
            </a:fgClr>
            <a:bgClr>
              <a:schemeClr val="bg1"/>
            </a:bgClr>
          </a:pattFill>
          <a:ln w="190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002060"/>
              </a:solidFill>
              <a:latin typeface="+mj-lt"/>
            </a:endParaRPr>
          </a:p>
        </p:txBody>
      </p:sp>
      <p:cxnSp>
        <p:nvCxnSpPr>
          <p:cNvPr id="50" name="Прямая соединительная линия 49">
            <a:extLst>
              <a:ext uri="{FF2B5EF4-FFF2-40B4-BE49-F238E27FC236}">
                <a16:creationId xmlns:a16="http://schemas.microsoft.com/office/drawing/2014/main" xmlns="" id="{E5904B1B-3BFE-47E4-922B-FFCAB39F27B9}"/>
              </a:ext>
            </a:extLst>
          </p:cNvPr>
          <p:cNvCxnSpPr/>
          <p:nvPr/>
        </p:nvCxnSpPr>
        <p:spPr>
          <a:xfrm>
            <a:off x="8339734" y="3417954"/>
            <a:ext cx="180042" cy="0"/>
          </a:xfrm>
          <a:prstGeom prst="line">
            <a:avLst/>
          </a:prstGeom>
          <a:ln w="28575">
            <a:solidFill>
              <a:srgbClr val="2C82E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Прямоугольник 50">
            <a:extLst>
              <a:ext uri="{FF2B5EF4-FFF2-40B4-BE49-F238E27FC236}">
                <a16:creationId xmlns:a16="http://schemas.microsoft.com/office/drawing/2014/main" xmlns="" id="{3BE60C3C-6A7E-49E4-89CA-A51B95DE470A}"/>
              </a:ext>
            </a:extLst>
          </p:cNvPr>
          <p:cNvSpPr/>
          <p:nvPr/>
        </p:nvSpPr>
        <p:spPr>
          <a:xfrm>
            <a:off x="8333407" y="1546824"/>
            <a:ext cx="180042" cy="180042"/>
          </a:xfrm>
          <a:prstGeom prst="rect">
            <a:avLst/>
          </a:prstGeom>
          <a:noFill/>
          <a:ln w="19050">
            <a:solidFill>
              <a:srgbClr val="981E97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002060"/>
              </a:solidFill>
              <a:latin typeface="+mj-lt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xmlns="" id="{FDAB82A3-56BB-4051-AB15-86E2BA94F2C7}"/>
              </a:ext>
            </a:extLst>
          </p:cNvPr>
          <p:cNvSpPr txBox="1"/>
          <p:nvPr/>
        </p:nvSpPr>
        <p:spPr>
          <a:xfrm>
            <a:off x="8257827" y="5262393"/>
            <a:ext cx="3937348" cy="5079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b="1" spc="1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Объекты социального обслуживания</a:t>
            </a:r>
          </a:p>
          <a:p>
            <a:r>
              <a:rPr lang="ru-RU" sz="900" spc="1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ДДУ			_мест </a:t>
            </a:r>
          </a:p>
          <a:p>
            <a:r>
              <a:rPr lang="ru-RU" sz="900" spc="1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ОУ			_мест</a:t>
            </a:r>
            <a:endParaRPr lang="ru-RU" sz="900" spc="100" baseline="30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Текст 2">
            <a:extLst>
              <a:ext uri="{FF2B5EF4-FFF2-40B4-BE49-F238E27FC236}">
                <a16:creationId xmlns:a16="http://schemas.microsoft.com/office/drawing/2014/main" xmlns="" id="{AAFE2B2D-5EBB-43F8-A014-433BCB0E73FD}"/>
              </a:ext>
            </a:extLst>
          </p:cNvPr>
          <p:cNvSpPr txBox="1">
            <a:spLocks/>
          </p:cNvSpPr>
          <p:nvPr/>
        </p:nvSpPr>
        <p:spPr>
          <a:xfrm>
            <a:off x="2150210" y="2531969"/>
            <a:ext cx="4629849" cy="2432077"/>
          </a:xfrm>
          <a:prstGeom prst="rect">
            <a:avLst/>
          </a:prstGeom>
        </p:spPr>
        <p:txBody>
          <a:bodyPr vert="horz" lIns="91461" tIns="45731" rIns="91461" bIns="45731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Схема</a:t>
            </a:r>
          </a:p>
          <a:p>
            <a:pPr algn="ctr"/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отображается функциональное использование объектов по данным из ЕГРН (информация о фактическом использовании объектов, отличающаяся от сведений из ЕГРН, должны быть указаны в скобках) с отображением многоквартирных жилых домов, объектов социального назначения, объектов индивидуального жилого строительства, объектов административного назначения, объектов инженерной инфраструктуры, промышленных объектов, объектов транспорта и хозяйственных </a:t>
            </a:r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построек</a:t>
            </a:r>
            <a:endParaRPr lang="ru-RU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xmlns="" id="{4EAA7569-08BC-4F48-84D3-3DC18F13C791}"/>
              </a:ext>
            </a:extLst>
          </p:cNvPr>
          <p:cNvSpPr/>
          <p:nvPr/>
        </p:nvSpPr>
        <p:spPr>
          <a:xfrm>
            <a:off x="8333407" y="2032393"/>
            <a:ext cx="180042" cy="180042"/>
          </a:xfrm>
          <a:prstGeom prst="rect">
            <a:avLst/>
          </a:prstGeom>
          <a:solidFill>
            <a:srgbClr val="FFDD7C"/>
          </a:solidFill>
          <a:ln w="19050">
            <a:solidFill>
              <a:srgbClr val="A57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002060"/>
              </a:solidFill>
              <a:latin typeface="+mj-lt"/>
            </a:endParaRPr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xmlns="" id="{5BF842F7-AC9C-4C51-A381-104E2E9C77AC}"/>
              </a:ext>
            </a:extLst>
          </p:cNvPr>
          <p:cNvSpPr/>
          <p:nvPr/>
        </p:nvSpPr>
        <p:spPr>
          <a:xfrm>
            <a:off x="8331702" y="2551132"/>
            <a:ext cx="180042" cy="18004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002060"/>
              </a:solidFill>
              <a:latin typeface="+mj-lt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xmlns="" id="{7075BA76-0432-45EC-9673-4E6C02E8BB3B}"/>
              </a:ext>
            </a:extLst>
          </p:cNvPr>
          <p:cNvSpPr txBox="1"/>
          <p:nvPr/>
        </p:nvSpPr>
        <p:spPr>
          <a:xfrm>
            <a:off x="8257827" y="3561147"/>
            <a:ext cx="3937348" cy="7850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b="1" spc="1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МКД</a:t>
            </a:r>
          </a:p>
          <a:p>
            <a:r>
              <a:rPr lang="ru-RU" sz="900" spc="1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КОЛИЧЕСТВО		</a:t>
            </a:r>
            <a:r>
              <a:rPr lang="ru-RU" sz="900" spc="1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_</a:t>
            </a:r>
            <a:r>
              <a:rPr lang="ru-RU" sz="900" spc="1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шт.</a:t>
            </a:r>
          </a:p>
          <a:p>
            <a:r>
              <a:rPr lang="ru-RU" sz="900" spc="1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ОБЩАЯ ПЛОЩАДЬ МКД		_ м</a:t>
            </a:r>
            <a:r>
              <a:rPr lang="ru-RU" sz="900" spc="100" baseline="30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  <a:p>
            <a:r>
              <a:rPr lang="ru-RU" sz="900" spc="1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ПЛОЩАДЬ ЖИЛОГО ФОНДА 	_м</a:t>
            </a:r>
            <a:r>
              <a:rPr lang="ru-RU" sz="900" spc="100" baseline="30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  <a:p>
            <a:r>
              <a:rPr lang="ru-RU" sz="900" cap="all" spc="1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количество жителей		_</a:t>
            </a:r>
            <a:r>
              <a:rPr lang="ru-RU" sz="900" spc="1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чел.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xmlns="" id="{7075BA76-0432-45EC-9673-4E6C02E8BB3B}"/>
              </a:ext>
            </a:extLst>
          </p:cNvPr>
          <p:cNvSpPr txBox="1"/>
          <p:nvPr/>
        </p:nvSpPr>
        <p:spPr>
          <a:xfrm>
            <a:off x="8257826" y="4372032"/>
            <a:ext cx="3937348" cy="8004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b="1" spc="1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ИЖС, блокированные, садовые дома</a:t>
            </a:r>
          </a:p>
          <a:p>
            <a:r>
              <a:rPr lang="ru-RU" sz="900" spc="1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КОЛИЧЕСТВО		</a:t>
            </a:r>
            <a:r>
              <a:rPr lang="ru-RU" sz="900" spc="1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_</a:t>
            </a:r>
            <a:r>
              <a:rPr lang="ru-RU" sz="900" spc="1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шт.</a:t>
            </a:r>
          </a:p>
          <a:p>
            <a:r>
              <a:rPr lang="ru-RU" sz="900" spc="1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ОБЩАЯ ПЛОЩАДЬ МКД		_ м</a:t>
            </a:r>
            <a:r>
              <a:rPr lang="ru-RU" sz="900" spc="100" baseline="30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  <a:p>
            <a:r>
              <a:rPr lang="ru-RU" sz="900" spc="1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ПЛОЩАДЬ ЖИЛОГО ФОНДА 	_м</a:t>
            </a:r>
            <a:r>
              <a:rPr lang="ru-RU" sz="900" spc="100" baseline="30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  <a:p>
            <a:r>
              <a:rPr lang="ru-RU" sz="900" cap="all" spc="1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количество жителей		_</a:t>
            </a:r>
            <a:r>
              <a:rPr lang="ru-RU" sz="900" spc="1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чел</a:t>
            </a:r>
            <a:r>
              <a:rPr lang="ru-RU" sz="1000" spc="1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FDAB82A3-56BB-4051-AB15-86E2BA94F2C7}"/>
              </a:ext>
            </a:extLst>
          </p:cNvPr>
          <p:cNvSpPr txBox="1"/>
          <p:nvPr/>
        </p:nvSpPr>
        <p:spPr>
          <a:xfrm>
            <a:off x="8257826" y="5841992"/>
            <a:ext cx="3937347" cy="5079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b="1" spc="1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Иные объекты</a:t>
            </a:r>
          </a:p>
          <a:p>
            <a:r>
              <a:rPr lang="ru-RU" sz="900" spc="1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КОЛИЧЕСТВО		</a:t>
            </a:r>
            <a:r>
              <a:rPr lang="ru-RU" sz="900" spc="1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_</a:t>
            </a:r>
            <a:r>
              <a:rPr lang="ru-RU" sz="900" spc="1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шт.</a:t>
            </a:r>
          </a:p>
          <a:p>
            <a:r>
              <a:rPr lang="ru-RU" sz="900" spc="1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ОБЩАЯ ПЛОЩАДЬ		_м</a:t>
            </a:r>
            <a:r>
              <a:rPr lang="ru-RU" sz="900" spc="100" baseline="30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ru-RU" sz="900" spc="1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xmlns="" id="{6D6AAB15-1D54-4FE4-8E7F-930A3D0800E7}"/>
              </a:ext>
            </a:extLst>
          </p:cNvPr>
          <p:cNvSpPr/>
          <p:nvPr/>
        </p:nvSpPr>
        <p:spPr>
          <a:xfrm>
            <a:off x="8339734" y="3077893"/>
            <a:ext cx="180042" cy="180042"/>
          </a:xfrm>
          <a:prstGeom prst="rect">
            <a:avLst/>
          </a:prstGeom>
          <a:solidFill>
            <a:srgbClr val="9B6A4C"/>
          </a:solidFill>
          <a:ln w="19050">
            <a:solidFill>
              <a:srgbClr val="7946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002060"/>
              </a:solidFill>
              <a:latin typeface="+mj-lt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1345058" y="1269554"/>
            <a:ext cx="6240155" cy="53045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Объект 8">
            <a:extLst>
              <a:ext uri="{FF2B5EF4-FFF2-40B4-BE49-F238E27FC236}">
                <a16:creationId xmlns:a16="http://schemas.microsoft.com/office/drawing/2014/main" xmlns="" id="{8B0B3675-B42D-4175-87B6-1A71614303EE}"/>
              </a:ext>
            </a:extLst>
          </p:cNvPr>
          <p:cNvSpPr txBox="1">
            <a:spLocks/>
          </p:cNvSpPr>
          <p:nvPr/>
        </p:nvSpPr>
        <p:spPr>
          <a:xfrm>
            <a:off x="8663966" y="1432267"/>
            <a:ext cx="3222868" cy="2199405"/>
          </a:xfrm>
          <a:prstGeom prst="rect">
            <a:avLst/>
          </a:prstGeom>
        </p:spPr>
        <p:txBody>
          <a:bodyPr vert="horz" lIns="91461" tIns="45731" rIns="91461" bIns="45731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838368">
              <a:lnSpc>
                <a:spcPct val="15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Границы рассматриваемой </a:t>
            </a:r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территории</a:t>
            </a:r>
            <a:endParaRPr lang="ru-RU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defTabSz="838368">
              <a:lnSpc>
                <a:spcPct val="150000"/>
              </a:lnSpc>
              <a:spcBef>
                <a:spcPts val="0"/>
              </a:spcBef>
              <a:buNone/>
            </a:pPr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Многоквартирные </a:t>
            </a: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жилые дома 	_</a:t>
            </a: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</a:p>
          <a:p>
            <a:pPr marL="0" indent="0" defTabSz="838368">
              <a:lnSpc>
                <a:spcPct val="150000"/>
              </a:lnSpc>
              <a:spcBef>
                <a:spcPts val="0"/>
              </a:spcBef>
              <a:buNone/>
            </a:pPr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ИЖС</a:t>
            </a: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блокированные, садовые дома	</a:t>
            </a:r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_ %</a:t>
            </a:r>
          </a:p>
          <a:p>
            <a:pPr marL="0" indent="0" defTabSz="838368">
              <a:lnSpc>
                <a:spcPct val="15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Объекты социального значения 	_ </a:t>
            </a:r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</a:p>
          <a:p>
            <a:pPr marL="0" indent="0" defTabSz="838368">
              <a:lnSpc>
                <a:spcPct val="15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Административные объекты	_ </a:t>
            </a:r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</a:p>
          <a:p>
            <a:pPr marL="0" indent="0" defTabSz="838368">
              <a:lnSpc>
                <a:spcPct val="15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ОКН			_ %</a:t>
            </a:r>
          </a:p>
          <a:p>
            <a:pPr marL="0" indent="0" defTabSz="838368">
              <a:lnSpc>
                <a:spcPct val="15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Иные объекты		_ %</a:t>
            </a:r>
            <a:b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Границы кадастровых участков</a:t>
            </a:r>
          </a:p>
          <a:p>
            <a:pPr marL="0" indent="0" defTabSz="838368">
              <a:lnSpc>
                <a:spcPct val="100000"/>
              </a:lnSpc>
              <a:spcBef>
                <a:spcPts val="0"/>
              </a:spcBef>
              <a:buNone/>
            </a:pPr>
            <a:endParaRPr lang="ru-RU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1345058" y="6633747"/>
            <a:ext cx="1085011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 в </a:t>
            </a:r>
            <a:r>
              <a:rPr lang="ru-RU" sz="1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случае комплексного развития незастроенной территории </a:t>
            </a:r>
            <a:r>
              <a:rPr lang="ru-RU" sz="1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 требуется</a:t>
            </a:r>
            <a:endParaRPr lang="ru-RU" sz="1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Номер слайда 3">
            <a:extLst>
              <a:ext uri="{FF2B5EF4-FFF2-40B4-BE49-F238E27FC236}">
                <a16:creationId xmlns:a16="http://schemas.microsoft.com/office/drawing/2014/main" xmlns="" id="{F7E94F09-EB7D-4B93-9913-1A40E6531D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38146" y="6357822"/>
            <a:ext cx="416779" cy="365210"/>
          </a:xfrm>
        </p:spPr>
        <p:txBody>
          <a:bodyPr/>
          <a:lstStyle/>
          <a:p>
            <a:r>
              <a:rPr lang="ru-RU" dirty="0" smtClean="0">
                <a:solidFill>
                  <a:srgbClr val="002060"/>
                </a:solidFill>
              </a:rPr>
              <a:t>8</a:t>
            </a:r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6462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8">
            <a:extLst>
              <a:ext uri="{FF2B5EF4-FFF2-40B4-BE49-F238E27FC236}">
                <a16:creationId xmlns:a16="http://schemas.microsoft.com/office/drawing/2014/main" xmlns="" id="{D005F34B-3056-4C4E-B1E5-CCEFC4037114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8747196" y="1531812"/>
            <a:ext cx="3222868" cy="3194126"/>
          </a:xfrm>
        </p:spPr>
        <p:txBody>
          <a:bodyPr/>
          <a:lstStyle/>
          <a:p>
            <a:pPr marL="0" indent="0" defTabSz="838368">
              <a:spcBef>
                <a:spcPts val="0"/>
              </a:spcBef>
              <a:buNone/>
              <a:tabLst>
                <a:tab pos="1973658" algn="l"/>
              </a:tabLst>
            </a:pP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Границы рассматриваемой </a:t>
            </a:r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территории</a:t>
            </a:r>
          </a:p>
          <a:p>
            <a:pPr marL="0" indent="0" defTabSz="838368">
              <a:spcBef>
                <a:spcPts val="0"/>
              </a:spcBef>
              <a:buNone/>
              <a:tabLst>
                <a:tab pos="1973658" algn="l"/>
              </a:tabLst>
            </a:pPr>
            <a:endParaRPr lang="ru-RU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defTabSz="838368">
              <a:spcBef>
                <a:spcPts val="0"/>
              </a:spcBef>
              <a:buNone/>
              <a:tabLst>
                <a:tab pos="1973658" algn="l"/>
              </a:tabLst>
            </a:pPr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Территория МКД		_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endParaRPr lang="ru-RU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defTabSz="838368">
              <a:spcBef>
                <a:spcPts val="0"/>
              </a:spcBef>
              <a:buNone/>
              <a:tabLst>
                <a:tab pos="1973658" algn="l"/>
              </a:tabLst>
            </a:pPr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Площадь – _ м2 (количество участков)</a:t>
            </a:r>
          </a:p>
          <a:p>
            <a:pPr marL="0" indent="0" defTabSz="838368">
              <a:spcBef>
                <a:spcPts val="0"/>
              </a:spcBef>
              <a:buNone/>
              <a:tabLst>
                <a:tab pos="1973658" algn="l"/>
              </a:tabLst>
            </a:pPr>
            <a:endParaRPr lang="ru-RU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defTabSz="838368">
              <a:spcBef>
                <a:spcPts val="0"/>
              </a:spcBef>
              <a:buNone/>
              <a:tabLst>
                <a:tab pos="1973658" algn="l"/>
              </a:tabLst>
            </a:pPr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Муниципальная </a:t>
            </a: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собственность              _%</a:t>
            </a:r>
          </a:p>
          <a:p>
            <a:pPr marL="0" indent="0" defTabSz="838368">
              <a:spcBef>
                <a:spcPts val="0"/>
              </a:spcBef>
              <a:buNone/>
              <a:tabLst>
                <a:tab pos="1973658" algn="l"/>
              </a:tabLst>
            </a:pP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Площадь – </a:t>
            </a:r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_ </a:t>
            </a: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м2 </a:t>
            </a:r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количество участков</a:t>
            </a:r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ru-RU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defTabSz="838368">
              <a:spcBef>
                <a:spcPts val="0"/>
              </a:spcBef>
              <a:buNone/>
              <a:tabLst>
                <a:tab pos="1973658" algn="l"/>
              </a:tabLst>
            </a:pPr>
            <a:endParaRPr lang="ru-RU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defTabSz="838368">
              <a:spcBef>
                <a:spcPts val="0"/>
              </a:spcBef>
              <a:buNone/>
              <a:tabLst>
                <a:tab pos="1973658" algn="l"/>
              </a:tabLst>
            </a:pPr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Государственная </a:t>
            </a: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собственность	_%</a:t>
            </a:r>
          </a:p>
          <a:p>
            <a:pPr marL="0" indent="0" defTabSz="838368">
              <a:spcBef>
                <a:spcPts val="0"/>
              </a:spcBef>
              <a:buNone/>
              <a:tabLst>
                <a:tab pos="1973658" algn="l"/>
              </a:tabLst>
            </a:pP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Площадь – _ м2 (количество участков)</a:t>
            </a:r>
          </a:p>
          <a:p>
            <a:pPr marL="0" indent="0" defTabSz="838368">
              <a:spcBef>
                <a:spcPts val="0"/>
              </a:spcBef>
              <a:buNone/>
              <a:tabLst>
                <a:tab pos="1973658" algn="l"/>
              </a:tabLst>
            </a:pPr>
            <a:endParaRPr lang="ru-RU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defTabSz="838368">
              <a:spcBef>
                <a:spcPts val="0"/>
              </a:spcBef>
              <a:buNone/>
              <a:tabLst>
                <a:tab pos="1973658" algn="l"/>
              </a:tabLst>
            </a:pPr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Частная </a:t>
            </a: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собственность		_%</a:t>
            </a:r>
          </a:p>
          <a:p>
            <a:pPr marL="0" indent="0" defTabSz="838368">
              <a:spcBef>
                <a:spcPts val="0"/>
              </a:spcBef>
              <a:buNone/>
              <a:tabLst>
                <a:tab pos="1973658" algn="l"/>
              </a:tabLst>
            </a:pP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Площадь – </a:t>
            </a:r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_ </a:t>
            </a: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м2 </a:t>
            </a:r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количество участков</a:t>
            </a:r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ru-RU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defTabSz="838368">
              <a:spcBef>
                <a:spcPts val="0"/>
              </a:spcBef>
              <a:buNone/>
              <a:tabLst>
                <a:tab pos="1973658" algn="l"/>
              </a:tabLst>
            </a:pPr>
            <a:endParaRPr lang="ru-RU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defTabSz="838368">
              <a:spcBef>
                <a:spcPts val="0"/>
              </a:spcBef>
              <a:buNone/>
              <a:tabLst>
                <a:tab pos="1973658" algn="l"/>
              </a:tabLst>
            </a:pPr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Участки</a:t>
            </a: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не стоящие		_%</a:t>
            </a:r>
            <a:b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кадастровом </a:t>
            </a:r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учёте</a:t>
            </a:r>
          </a:p>
          <a:p>
            <a:pPr marL="0" indent="0" defTabSz="838368">
              <a:spcBef>
                <a:spcPts val="0"/>
              </a:spcBef>
              <a:buNone/>
              <a:tabLst>
                <a:tab pos="1973658" algn="l"/>
              </a:tabLst>
            </a:pPr>
            <a:endParaRPr lang="ru-RU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defTabSz="838368">
              <a:spcBef>
                <a:spcPts val="0"/>
              </a:spcBef>
              <a:buNone/>
              <a:tabLst>
                <a:tab pos="1973658" algn="l"/>
              </a:tabLst>
            </a:pP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Границы кадастровых участков</a:t>
            </a:r>
          </a:p>
          <a:p>
            <a:pPr marL="0" indent="0" defTabSz="838368">
              <a:spcBef>
                <a:spcPts val="0"/>
              </a:spcBef>
              <a:buNone/>
              <a:tabLst>
                <a:tab pos="1973658" algn="l"/>
              </a:tabLst>
            </a:pPr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endParaRPr lang="ru-RU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xmlns="" id="{637BA9C4-C824-4199-B84E-B2ADF056ACC0}"/>
              </a:ext>
            </a:extLst>
          </p:cNvPr>
          <p:cNvSpPr/>
          <p:nvPr/>
        </p:nvSpPr>
        <p:spPr>
          <a:xfrm>
            <a:off x="8345000" y="1574893"/>
            <a:ext cx="180042" cy="180042"/>
          </a:xfrm>
          <a:prstGeom prst="rect">
            <a:avLst/>
          </a:prstGeom>
          <a:noFill/>
          <a:ln w="19050">
            <a:solidFill>
              <a:srgbClr val="981E97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+mj-lt"/>
            </a:endParaRP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xmlns="" id="{E35BF171-AF64-45DB-80E1-10FD991A5A8E}"/>
              </a:ext>
            </a:extLst>
          </p:cNvPr>
          <p:cNvSpPr/>
          <p:nvPr/>
        </p:nvSpPr>
        <p:spPr>
          <a:xfrm>
            <a:off x="8335213" y="2460924"/>
            <a:ext cx="180042" cy="180042"/>
          </a:xfrm>
          <a:prstGeom prst="rect">
            <a:avLst/>
          </a:prstGeom>
          <a:solidFill>
            <a:srgbClr val="80EAEA"/>
          </a:solidFill>
          <a:ln w="19050">
            <a:solidFill>
              <a:srgbClr val="00A1A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+mj-lt"/>
            </a:endParaRP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xmlns="" id="{8C4EBC72-C5FA-4783-9414-880485C9A432}"/>
              </a:ext>
            </a:extLst>
          </p:cNvPr>
          <p:cNvSpPr/>
          <p:nvPr/>
        </p:nvSpPr>
        <p:spPr>
          <a:xfrm>
            <a:off x="8345000" y="1959776"/>
            <a:ext cx="180042" cy="180042"/>
          </a:xfrm>
          <a:prstGeom prst="rect">
            <a:avLst/>
          </a:prstGeom>
          <a:solidFill>
            <a:srgbClr val="FFC1C1"/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+mj-lt"/>
            </a:endParaRP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xmlns="" id="{14E5279C-4D1C-4CFB-B795-83E8389590EE}"/>
              </a:ext>
            </a:extLst>
          </p:cNvPr>
          <p:cNvSpPr/>
          <p:nvPr/>
        </p:nvSpPr>
        <p:spPr>
          <a:xfrm>
            <a:off x="8345000" y="2984271"/>
            <a:ext cx="180042" cy="180042"/>
          </a:xfrm>
          <a:prstGeom prst="rect">
            <a:avLst/>
          </a:prstGeom>
          <a:solidFill>
            <a:srgbClr val="D966FF"/>
          </a:solidFill>
          <a:ln w="19050">
            <a:solidFill>
              <a:srgbClr val="C31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+mj-lt"/>
            </a:endParaRPr>
          </a:p>
        </p:txBody>
      </p:sp>
      <p:cxnSp>
        <p:nvCxnSpPr>
          <p:cNvPr id="36" name="Прямая соединительная линия 35">
            <a:extLst>
              <a:ext uri="{FF2B5EF4-FFF2-40B4-BE49-F238E27FC236}">
                <a16:creationId xmlns:a16="http://schemas.microsoft.com/office/drawing/2014/main" xmlns="" id="{C9B44063-CBDC-448A-BBC8-A06005A4E8E8}"/>
              </a:ext>
            </a:extLst>
          </p:cNvPr>
          <p:cNvCxnSpPr/>
          <p:nvPr/>
        </p:nvCxnSpPr>
        <p:spPr>
          <a:xfrm>
            <a:off x="8335213" y="4509914"/>
            <a:ext cx="162047" cy="1"/>
          </a:xfrm>
          <a:prstGeom prst="line">
            <a:avLst/>
          </a:prstGeom>
          <a:ln w="28575">
            <a:solidFill>
              <a:srgbClr val="2C82E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xmlns="" id="{4017F86E-D94A-4BC2-AEE9-2D7450618413}"/>
              </a:ext>
            </a:extLst>
          </p:cNvPr>
          <p:cNvSpPr/>
          <p:nvPr/>
        </p:nvSpPr>
        <p:spPr>
          <a:xfrm>
            <a:off x="8345000" y="3986567"/>
            <a:ext cx="180042" cy="180042"/>
          </a:xfrm>
          <a:prstGeom prst="rect">
            <a:avLst/>
          </a:prstGeom>
          <a:solidFill>
            <a:srgbClr val="C5C5C5"/>
          </a:solidFill>
          <a:ln w="190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+mj-lt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xmlns="" id="{4C2E5296-6359-4B4C-B488-1F95A241A645}"/>
              </a:ext>
            </a:extLst>
          </p:cNvPr>
          <p:cNvSpPr txBox="1"/>
          <p:nvPr/>
        </p:nvSpPr>
        <p:spPr>
          <a:xfrm>
            <a:off x="8249629" y="1238959"/>
            <a:ext cx="281388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spc="1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УСЛОВНЫЕ ОБОЗНАЧЕНИЯ</a:t>
            </a:r>
          </a:p>
        </p:txBody>
      </p:sp>
      <p:sp>
        <p:nvSpPr>
          <p:cNvPr id="43" name="Прямоугольник 42">
            <a:extLst>
              <a:ext uri="{FF2B5EF4-FFF2-40B4-BE49-F238E27FC236}">
                <a16:creationId xmlns:a16="http://schemas.microsoft.com/office/drawing/2014/main" xmlns="" id="{150BCFE6-149F-4B8E-97D8-518C3F4D2B7E}"/>
              </a:ext>
            </a:extLst>
          </p:cNvPr>
          <p:cNvSpPr/>
          <p:nvPr/>
        </p:nvSpPr>
        <p:spPr>
          <a:xfrm>
            <a:off x="8345000" y="3473522"/>
            <a:ext cx="180042" cy="180042"/>
          </a:xfrm>
          <a:prstGeom prst="rect">
            <a:avLst/>
          </a:prstGeom>
          <a:solidFill>
            <a:srgbClr val="6AFFA2"/>
          </a:solidFill>
          <a:ln w="19050">
            <a:solidFill>
              <a:srgbClr val="00DA5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+mj-lt"/>
            </a:endParaRPr>
          </a:p>
        </p:txBody>
      </p:sp>
      <p:sp>
        <p:nvSpPr>
          <p:cNvPr id="44" name="Текст 2">
            <a:extLst>
              <a:ext uri="{FF2B5EF4-FFF2-40B4-BE49-F238E27FC236}">
                <a16:creationId xmlns:a16="http://schemas.microsoft.com/office/drawing/2014/main" xmlns="" id="{34A12018-79AB-4E7A-B67B-1FFAF1C0A15E}"/>
              </a:ext>
            </a:extLst>
          </p:cNvPr>
          <p:cNvSpPr>
            <a:spLocks noGrp="1"/>
          </p:cNvSpPr>
          <p:nvPr>
            <p:ph type="body" sz="half" idx="14"/>
          </p:nvPr>
        </p:nvSpPr>
        <p:spPr>
          <a:xfrm>
            <a:off x="6093791" y="222146"/>
            <a:ext cx="6097411" cy="320714"/>
          </a:xfrm>
        </p:spPr>
        <p:txBody>
          <a:bodyPr anchor="ctr">
            <a:noAutofit/>
          </a:bodyPr>
          <a:lstStyle/>
          <a:p>
            <a:pPr algn="r">
              <a:spcBef>
                <a:spcPts val="0"/>
              </a:spcBef>
            </a:pPr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Структура </a:t>
            </a:r>
            <a:r>
              <a:rPr lang="ru-RU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собственности земельных </a:t>
            </a:r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участков</a:t>
            </a:r>
          </a:p>
        </p:txBody>
      </p:sp>
      <p:sp>
        <p:nvSpPr>
          <p:cNvPr id="27" name="Текст 2">
            <a:extLst>
              <a:ext uri="{FF2B5EF4-FFF2-40B4-BE49-F238E27FC236}">
                <a16:creationId xmlns:a16="http://schemas.microsoft.com/office/drawing/2014/main" xmlns="" id="{9C1A442D-CBB5-4627-AC7D-C66BC0E985D8}"/>
              </a:ext>
            </a:extLst>
          </p:cNvPr>
          <p:cNvSpPr txBox="1">
            <a:spLocks/>
          </p:cNvSpPr>
          <p:nvPr/>
        </p:nvSpPr>
        <p:spPr>
          <a:xfrm>
            <a:off x="8245618" y="4757181"/>
            <a:ext cx="3973968" cy="1413618"/>
          </a:xfrm>
          <a:prstGeom prst="rect">
            <a:avLst/>
          </a:prstGeom>
        </p:spPr>
        <p:txBody>
          <a:bodyPr vert="horz" lIns="91461" tIns="45731" rIns="91461" bIns="45731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Всего в границах рассматриваемой территории: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количество участков  		_ шт.                    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общая площадь, всего          	_ га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т.ч</a:t>
            </a: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муниципальная собственность	_га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государственная собственность	_га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частная собственность	_га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неразграниченные земли	_га</a:t>
            </a:r>
          </a:p>
        </p:txBody>
      </p:sp>
      <p:sp>
        <p:nvSpPr>
          <p:cNvPr id="31" name="Текст 2">
            <a:extLst>
              <a:ext uri="{FF2B5EF4-FFF2-40B4-BE49-F238E27FC236}">
                <a16:creationId xmlns:a16="http://schemas.microsoft.com/office/drawing/2014/main" xmlns="" id="{AAFE2B2D-5EBB-43F8-A014-433BCB0E73FD}"/>
              </a:ext>
            </a:extLst>
          </p:cNvPr>
          <p:cNvSpPr txBox="1">
            <a:spLocks/>
          </p:cNvSpPr>
          <p:nvPr/>
        </p:nvSpPr>
        <p:spPr>
          <a:xfrm>
            <a:off x="2150210" y="3022736"/>
            <a:ext cx="4629849" cy="1702806"/>
          </a:xfrm>
          <a:prstGeom prst="rect">
            <a:avLst/>
          </a:prstGeom>
        </p:spPr>
        <p:txBody>
          <a:bodyPr vert="horz" lIns="91461" tIns="45731" rIns="91461" bIns="45731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ru-RU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Схема</a:t>
            </a: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отображается кадастровое деление территории </a:t>
            </a:r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</a:t>
            </a: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сведениям ЕГРН с указанием вида права на земельные участки (частная, муниципальная, государственная собственность, неразграниченные земли</a:t>
            </a:r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ru-RU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345058" y="1269554"/>
            <a:ext cx="6240155" cy="53045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Номер слайда 3">
            <a:extLst>
              <a:ext uri="{FF2B5EF4-FFF2-40B4-BE49-F238E27FC236}">
                <a16:creationId xmlns:a16="http://schemas.microsoft.com/office/drawing/2014/main" xmlns="" id="{F7E94F09-EB7D-4B93-9913-1A40E6531D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38146" y="6357822"/>
            <a:ext cx="416779" cy="365210"/>
          </a:xfrm>
        </p:spPr>
        <p:txBody>
          <a:bodyPr/>
          <a:lstStyle/>
          <a:p>
            <a:r>
              <a:rPr lang="ru-RU" dirty="0" smtClean="0">
                <a:solidFill>
                  <a:srgbClr val="002060"/>
                </a:solidFill>
              </a:rPr>
              <a:t>9</a:t>
            </a:r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0458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Текст 2">
            <a:extLst>
              <a:ext uri="{FF2B5EF4-FFF2-40B4-BE49-F238E27FC236}">
                <a16:creationId xmlns:a16="http://schemas.microsoft.com/office/drawing/2014/main" xmlns="" id="{6C331356-7673-41FB-B6E5-F4DB427C5A6C}"/>
              </a:ext>
            </a:extLst>
          </p:cNvPr>
          <p:cNvSpPr>
            <a:spLocks noGrp="1"/>
          </p:cNvSpPr>
          <p:nvPr>
            <p:ph type="body" sz="half" idx="14"/>
          </p:nvPr>
        </p:nvSpPr>
        <p:spPr>
          <a:xfrm>
            <a:off x="6097588" y="253590"/>
            <a:ext cx="6081040" cy="285178"/>
          </a:xfrm>
        </p:spPr>
        <p:txBody>
          <a:bodyPr anchor="ctr">
            <a:noAutofit/>
          </a:bodyPr>
          <a:lstStyle/>
          <a:p>
            <a:pPr algn="r">
              <a:spcBef>
                <a:spcPts val="0"/>
              </a:spcBef>
            </a:pPr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Физическое </a:t>
            </a:r>
            <a:r>
              <a:rPr lang="ru-RU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состояние существующих </a:t>
            </a:r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объектов</a:t>
            </a:r>
          </a:p>
        </p:txBody>
      </p:sp>
      <p:sp>
        <p:nvSpPr>
          <p:cNvPr id="31" name="Объект 8">
            <a:extLst>
              <a:ext uri="{FF2B5EF4-FFF2-40B4-BE49-F238E27FC236}">
                <a16:creationId xmlns:a16="http://schemas.microsoft.com/office/drawing/2014/main" xmlns="" id="{19C890B1-60A5-4B44-88AF-90015E5F6B76}"/>
              </a:ext>
            </a:extLst>
          </p:cNvPr>
          <p:cNvSpPr txBox="1">
            <a:spLocks/>
          </p:cNvSpPr>
          <p:nvPr/>
        </p:nvSpPr>
        <p:spPr>
          <a:xfrm>
            <a:off x="8924528" y="1695543"/>
            <a:ext cx="3270647" cy="2535043"/>
          </a:xfrm>
          <a:prstGeom prst="rect">
            <a:avLst/>
          </a:prstGeom>
        </p:spPr>
        <p:txBody>
          <a:bodyPr vert="horz" lIns="91461" tIns="45731" rIns="91461" bIns="45731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778031">
              <a:spcBef>
                <a:spcPts val="800"/>
              </a:spcBef>
              <a:buNone/>
            </a:pP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Существующие красные линии</a:t>
            </a:r>
          </a:p>
          <a:p>
            <a:pPr marL="0" indent="0" defTabSz="778031">
              <a:spcBef>
                <a:spcPts val="800"/>
              </a:spcBef>
              <a:buNone/>
            </a:pP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Границы кадастровых участков</a:t>
            </a:r>
          </a:p>
          <a:p>
            <a:pPr marL="0" indent="0" defTabSz="778031">
              <a:spcBef>
                <a:spcPts val="800"/>
              </a:spcBef>
              <a:buNone/>
            </a:pP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Границы рассматриваемой территории</a:t>
            </a:r>
          </a:p>
          <a:p>
            <a:pPr marL="0" indent="0" defTabSz="778031">
              <a:spcBef>
                <a:spcPts val="800"/>
              </a:spcBef>
              <a:buNone/>
            </a:pP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Аварийные здания 		_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endParaRPr lang="ru-RU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defTabSz="778031">
              <a:spcBef>
                <a:spcPts val="800"/>
              </a:spcBef>
              <a:buNone/>
            </a:pP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Ветхие здания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_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9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(процент износа более 50% на 2022 г.)</a:t>
            </a:r>
            <a:endParaRPr lang="ru-RU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defTabSz="778031">
              <a:spcBef>
                <a:spcPts val="800"/>
              </a:spcBef>
              <a:buNone/>
            </a:pP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Здания в удовлетворительном 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_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b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состоянии 	</a:t>
            </a:r>
          </a:p>
          <a:p>
            <a:pPr marL="0" indent="0" defTabSz="778031">
              <a:spcBef>
                <a:spcPts val="800"/>
              </a:spcBef>
              <a:buNone/>
            </a:pP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Разрушенные и заброшенные 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_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b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здания</a:t>
            </a:r>
          </a:p>
        </p:txBody>
      </p:sp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xmlns="" id="{3A533B1A-2934-4F60-91D9-39FB67C712A4}"/>
              </a:ext>
            </a:extLst>
          </p:cNvPr>
          <p:cNvSpPr/>
          <p:nvPr/>
        </p:nvSpPr>
        <p:spPr>
          <a:xfrm>
            <a:off x="8372504" y="2224776"/>
            <a:ext cx="180042" cy="180042"/>
          </a:xfrm>
          <a:prstGeom prst="rect">
            <a:avLst/>
          </a:prstGeom>
          <a:noFill/>
          <a:ln w="19050">
            <a:solidFill>
              <a:srgbClr val="981E97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6" name="Прямая соединительная линия 35">
            <a:extLst>
              <a:ext uri="{FF2B5EF4-FFF2-40B4-BE49-F238E27FC236}">
                <a16:creationId xmlns:a16="http://schemas.microsoft.com/office/drawing/2014/main" xmlns="" id="{48BDC6F4-065C-4297-8485-9BD3E6BCB80B}"/>
              </a:ext>
            </a:extLst>
          </p:cNvPr>
          <p:cNvCxnSpPr>
            <a:cxnSpLocks/>
          </p:cNvCxnSpPr>
          <p:nvPr/>
        </p:nvCxnSpPr>
        <p:spPr>
          <a:xfrm>
            <a:off x="8362638" y="1792991"/>
            <a:ext cx="180042" cy="0"/>
          </a:xfrm>
          <a:prstGeom prst="line">
            <a:avLst/>
          </a:prstGeom>
          <a:ln w="28575">
            <a:solidFill>
              <a:srgbClr val="FF1D1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единительная линия 36">
            <a:extLst>
              <a:ext uri="{FF2B5EF4-FFF2-40B4-BE49-F238E27FC236}">
                <a16:creationId xmlns:a16="http://schemas.microsoft.com/office/drawing/2014/main" xmlns="" id="{A9E97BE2-632D-4200-8D5B-AADE6C7F6CA4}"/>
              </a:ext>
            </a:extLst>
          </p:cNvPr>
          <p:cNvCxnSpPr>
            <a:cxnSpLocks/>
          </p:cNvCxnSpPr>
          <p:nvPr/>
        </p:nvCxnSpPr>
        <p:spPr>
          <a:xfrm>
            <a:off x="8362638" y="2054249"/>
            <a:ext cx="180042" cy="0"/>
          </a:xfrm>
          <a:prstGeom prst="line">
            <a:avLst/>
          </a:prstGeom>
          <a:ln w="28575">
            <a:solidFill>
              <a:srgbClr val="2C82E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xmlns="" id="{6BC0C4F8-5EE5-483E-A858-BD026E834742}"/>
              </a:ext>
            </a:extLst>
          </p:cNvPr>
          <p:cNvSpPr/>
          <p:nvPr/>
        </p:nvSpPr>
        <p:spPr>
          <a:xfrm>
            <a:off x="8379071" y="2804074"/>
            <a:ext cx="180042" cy="180042"/>
          </a:xfrm>
          <a:prstGeom prst="rect">
            <a:avLst/>
          </a:prstGeom>
          <a:solidFill>
            <a:srgbClr val="FDAA2F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Прямоугольник 41">
            <a:extLst>
              <a:ext uri="{FF2B5EF4-FFF2-40B4-BE49-F238E27FC236}">
                <a16:creationId xmlns:a16="http://schemas.microsoft.com/office/drawing/2014/main" xmlns="" id="{97A9EE40-E51D-4FE4-8A3B-D1E1DD923155}"/>
              </a:ext>
            </a:extLst>
          </p:cNvPr>
          <p:cNvSpPr/>
          <p:nvPr/>
        </p:nvSpPr>
        <p:spPr>
          <a:xfrm>
            <a:off x="8379071" y="3152432"/>
            <a:ext cx="180042" cy="180042"/>
          </a:xfrm>
          <a:prstGeom prst="rect">
            <a:avLst/>
          </a:prstGeom>
          <a:solidFill>
            <a:srgbClr val="F6DA94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Прямоугольник 46">
            <a:extLst>
              <a:ext uri="{FF2B5EF4-FFF2-40B4-BE49-F238E27FC236}">
                <a16:creationId xmlns:a16="http://schemas.microsoft.com/office/drawing/2014/main" xmlns="" id="{8D235DB7-B71B-4B68-8401-021D7349879D}"/>
              </a:ext>
            </a:extLst>
          </p:cNvPr>
          <p:cNvSpPr/>
          <p:nvPr/>
        </p:nvSpPr>
        <p:spPr>
          <a:xfrm>
            <a:off x="8376061" y="3569732"/>
            <a:ext cx="180042" cy="180042"/>
          </a:xfrm>
          <a:prstGeom prst="rect">
            <a:avLst/>
          </a:prstGeom>
          <a:solidFill>
            <a:srgbClr val="A06E55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Прямоугольник 47">
            <a:extLst>
              <a:ext uri="{FF2B5EF4-FFF2-40B4-BE49-F238E27FC236}">
                <a16:creationId xmlns:a16="http://schemas.microsoft.com/office/drawing/2014/main" xmlns="" id="{58B29A45-9EC4-40FF-97B6-B54DBB07FAE4}"/>
              </a:ext>
            </a:extLst>
          </p:cNvPr>
          <p:cNvSpPr/>
          <p:nvPr/>
        </p:nvSpPr>
        <p:spPr>
          <a:xfrm>
            <a:off x="8379071" y="2507857"/>
            <a:ext cx="180042" cy="180042"/>
          </a:xfrm>
          <a:prstGeom prst="rect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xmlns="" id="{90771E31-36E3-43C2-9E1C-4C700F5FF8D4}"/>
              </a:ext>
            </a:extLst>
          </p:cNvPr>
          <p:cNvSpPr txBox="1"/>
          <p:nvPr/>
        </p:nvSpPr>
        <p:spPr>
          <a:xfrm>
            <a:off x="8244192" y="4297141"/>
            <a:ext cx="3934435" cy="5541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spc="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ОБЩЕЕ КОЛИЧЕСТВО ОКС	</a:t>
            </a:r>
            <a:r>
              <a:rPr lang="ru-RU" sz="1000" spc="5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_шт. </a:t>
            </a:r>
            <a:endParaRPr lang="ru-RU" sz="1000" spc="5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endParaRPr lang="ru-RU" sz="1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ru-RU" sz="1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КОЛИЧЕСКТВО АВАРИЙНЫХ ДОМОВ	</a:t>
            </a:r>
            <a:r>
              <a:rPr lang="ru-RU" sz="1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_</a:t>
            </a:r>
            <a:r>
              <a:rPr lang="ru-RU" sz="1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шт</a:t>
            </a:r>
            <a:r>
              <a:rPr lang="ru-RU" sz="1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1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xmlns="" id="{EAA3E038-8D5F-4BA6-8174-2177847EC908}"/>
              </a:ext>
            </a:extLst>
          </p:cNvPr>
          <p:cNvSpPr txBox="1"/>
          <p:nvPr/>
        </p:nvSpPr>
        <p:spPr>
          <a:xfrm>
            <a:off x="8307043" y="1265941"/>
            <a:ext cx="281388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spc="1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УСЛОВНЫЕ ОБОЗНАЧЕНИЯ</a:t>
            </a:r>
          </a:p>
        </p:txBody>
      </p:sp>
      <p:sp>
        <p:nvSpPr>
          <p:cNvPr id="34" name="Текст 2">
            <a:extLst>
              <a:ext uri="{FF2B5EF4-FFF2-40B4-BE49-F238E27FC236}">
                <a16:creationId xmlns:a16="http://schemas.microsoft.com/office/drawing/2014/main" xmlns="" id="{AAFE2B2D-5EBB-43F8-A014-433BCB0E73FD}"/>
              </a:ext>
            </a:extLst>
          </p:cNvPr>
          <p:cNvSpPr txBox="1">
            <a:spLocks/>
          </p:cNvSpPr>
          <p:nvPr/>
        </p:nvSpPr>
        <p:spPr>
          <a:xfrm>
            <a:off x="2150210" y="2913526"/>
            <a:ext cx="4629849" cy="1681495"/>
          </a:xfrm>
          <a:prstGeom prst="rect">
            <a:avLst/>
          </a:prstGeom>
        </p:spPr>
        <p:txBody>
          <a:bodyPr vert="horz" lIns="91461" tIns="45731" rIns="91461" bIns="45731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ru-RU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Схема</a:t>
            </a: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отображается информация о физическом состоянии существующих объектов, расположенных на рассматриваемой территории, с указанием их состояния (аварийное, ветхое, удовлетворительное, разрушенное) </a:t>
            </a:r>
            <a:endParaRPr lang="ru-RU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345058" y="1269554"/>
            <a:ext cx="6240155" cy="53045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Номер слайда 3">
            <a:extLst>
              <a:ext uri="{FF2B5EF4-FFF2-40B4-BE49-F238E27FC236}">
                <a16:creationId xmlns:a16="http://schemas.microsoft.com/office/drawing/2014/main" xmlns="" id="{F7E94F09-EB7D-4B93-9913-1A40E6531D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38146" y="6357822"/>
            <a:ext cx="416779" cy="365210"/>
          </a:xfrm>
        </p:spPr>
        <p:txBody>
          <a:bodyPr/>
          <a:lstStyle/>
          <a:p>
            <a:r>
              <a:rPr lang="ru-RU" dirty="0" smtClean="0">
                <a:solidFill>
                  <a:srgbClr val="002060"/>
                </a:solidFill>
              </a:rPr>
              <a:t>10</a:t>
            </a:r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1599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TextBox 120">
            <a:extLst>
              <a:ext uri="{FF2B5EF4-FFF2-40B4-BE49-F238E27FC236}">
                <a16:creationId xmlns:a16="http://schemas.microsoft.com/office/drawing/2014/main" xmlns="" id="{2878F665-3C15-4B2C-BDAE-13606B72E596}"/>
              </a:ext>
            </a:extLst>
          </p:cNvPr>
          <p:cNvSpPr txBox="1"/>
          <p:nvPr/>
        </p:nvSpPr>
        <p:spPr>
          <a:xfrm>
            <a:off x="8185819" y="3232275"/>
            <a:ext cx="3908458" cy="7388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ru-RU" sz="1000" spc="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КОЛИЧЕСТВО ДОМОВ К РАССЕЛЕНИЮ	</a:t>
            </a:r>
            <a:r>
              <a:rPr lang="ru-RU" sz="1000" spc="1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_</a:t>
            </a:r>
            <a:r>
              <a:rPr lang="ru-RU" sz="1000" spc="1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шт</a:t>
            </a:r>
            <a:r>
              <a:rPr lang="ru-RU" sz="1000" spc="1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1000" spc="1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</a:pPr>
            <a:endParaRPr lang="ru-RU" sz="1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</a:pPr>
            <a:r>
              <a:rPr lang="ru-RU" sz="1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ПЛОЩАДЬ РАССЕЛЯЕМОГО </a:t>
            </a:r>
            <a:br>
              <a:rPr lang="ru-RU" sz="1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ЖИЛОГО ФОНДА		</a:t>
            </a:r>
            <a:r>
              <a:rPr lang="ru-RU" sz="1000" spc="1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_м</a:t>
            </a:r>
            <a:r>
              <a:rPr lang="ru-RU" sz="1000" spc="100" baseline="30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  <a:p>
            <a:pPr>
              <a:lnSpc>
                <a:spcPct val="90000"/>
              </a:lnSpc>
            </a:pPr>
            <a:endParaRPr lang="ru-RU" sz="1000" spc="100" baseline="30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8" name="Текст 2">
            <a:extLst>
              <a:ext uri="{FF2B5EF4-FFF2-40B4-BE49-F238E27FC236}">
                <a16:creationId xmlns:a16="http://schemas.microsoft.com/office/drawing/2014/main" xmlns="" id="{6C331356-7673-41FB-B6E5-F4DB427C5A6C}"/>
              </a:ext>
            </a:extLst>
          </p:cNvPr>
          <p:cNvSpPr>
            <a:spLocks noGrp="1"/>
          </p:cNvSpPr>
          <p:nvPr>
            <p:ph type="body" sz="half" idx="14"/>
          </p:nvPr>
        </p:nvSpPr>
        <p:spPr>
          <a:xfrm>
            <a:off x="6097587" y="235915"/>
            <a:ext cx="6081827" cy="309986"/>
          </a:xfrm>
        </p:spPr>
        <p:txBody>
          <a:bodyPr anchor="ctr">
            <a:noAutofit/>
          </a:bodyPr>
          <a:lstStyle/>
          <a:p>
            <a:pPr algn="r">
              <a:spcBef>
                <a:spcPts val="0"/>
              </a:spcBef>
            </a:pPr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Сведения по объектам, </a:t>
            </a:r>
            <a:r>
              <a:rPr lang="ru-RU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подлежащим сносу *</a:t>
            </a:r>
            <a:endParaRPr lang="ru-RU" sz="16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xmlns="" id="{98691D0D-001D-43F1-9DFB-396F54F162D7}"/>
              </a:ext>
            </a:extLst>
          </p:cNvPr>
          <p:cNvSpPr txBox="1"/>
          <p:nvPr/>
        </p:nvSpPr>
        <p:spPr>
          <a:xfrm>
            <a:off x="8257827" y="1278273"/>
            <a:ext cx="281388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spc="1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УСЛОВНЫЕ ОБОЗНАЧЕНИЯ</a:t>
            </a:r>
          </a:p>
        </p:txBody>
      </p:sp>
      <p:sp>
        <p:nvSpPr>
          <p:cNvPr id="34" name="Объект 8">
            <a:extLst>
              <a:ext uri="{FF2B5EF4-FFF2-40B4-BE49-F238E27FC236}">
                <a16:creationId xmlns:a16="http://schemas.microsoft.com/office/drawing/2014/main" xmlns="" id="{4D6E70CF-46C4-4440-8B0B-BAF796FF4368}"/>
              </a:ext>
            </a:extLst>
          </p:cNvPr>
          <p:cNvSpPr txBox="1">
            <a:spLocks/>
          </p:cNvSpPr>
          <p:nvPr/>
        </p:nvSpPr>
        <p:spPr>
          <a:xfrm>
            <a:off x="8617867" y="1676538"/>
            <a:ext cx="3561547" cy="1582290"/>
          </a:xfrm>
          <a:prstGeom prst="rect">
            <a:avLst/>
          </a:prstGeom>
        </p:spPr>
        <p:txBody>
          <a:bodyPr vert="horz" lIns="91461" tIns="45731" rIns="91461" bIns="45731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27285">
              <a:spcBef>
                <a:spcPts val="700"/>
              </a:spcBef>
              <a:buNone/>
              <a:tabLst>
                <a:tab pos="2510340" algn="l"/>
              </a:tabLst>
            </a:pP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Существующие красные линии</a:t>
            </a:r>
          </a:p>
          <a:p>
            <a:pPr marL="0" indent="0" defTabSz="927285">
              <a:spcBef>
                <a:spcPts val="700"/>
              </a:spcBef>
              <a:buNone/>
              <a:tabLst>
                <a:tab pos="2510340" algn="l"/>
              </a:tabLst>
            </a:pP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Границы кадастровых участков</a:t>
            </a:r>
          </a:p>
          <a:p>
            <a:pPr marL="0" indent="0" defTabSz="927285">
              <a:spcBef>
                <a:spcPts val="700"/>
              </a:spcBef>
              <a:buNone/>
              <a:tabLst>
                <a:tab pos="2510340" algn="l"/>
              </a:tabLst>
            </a:pP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Границы рассматриваемой территории</a:t>
            </a:r>
          </a:p>
          <a:p>
            <a:pPr marL="0" indent="0" defTabSz="927285">
              <a:spcBef>
                <a:spcPts val="700"/>
              </a:spcBef>
              <a:buNone/>
              <a:tabLst>
                <a:tab pos="2510340" algn="l"/>
              </a:tabLst>
            </a:pP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Здания, подлежащие сносу	_%</a:t>
            </a:r>
          </a:p>
          <a:p>
            <a:pPr marL="0" indent="0" defTabSz="927285">
              <a:spcBef>
                <a:spcPts val="700"/>
              </a:spcBef>
              <a:buNone/>
              <a:tabLst>
                <a:tab pos="2510340" algn="l"/>
              </a:tabLst>
            </a:pP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Сохраняемые МКД 	_%</a:t>
            </a:r>
            <a:b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общественные здания</a:t>
            </a:r>
          </a:p>
          <a:p>
            <a:pPr marL="0" indent="0" defTabSz="927285">
              <a:buNone/>
              <a:tabLst>
                <a:tab pos="2510340" algn="l"/>
              </a:tabLst>
            </a:pPr>
            <a:endParaRPr lang="ru-RU" sz="800" spc="1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defTabSz="927285">
              <a:buNone/>
              <a:tabLst>
                <a:tab pos="2510340" algn="l"/>
              </a:tabLst>
            </a:pPr>
            <a:endParaRPr lang="ru-RU" sz="800" spc="1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xmlns="" id="{BE6968D2-534C-41B0-8518-A35EAF326174}"/>
              </a:ext>
            </a:extLst>
          </p:cNvPr>
          <p:cNvSpPr/>
          <p:nvPr/>
        </p:nvSpPr>
        <p:spPr>
          <a:xfrm>
            <a:off x="8337502" y="2168682"/>
            <a:ext cx="180042" cy="180042"/>
          </a:xfrm>
          <a:prstGeom prst="rect">
            <a:avLst/>
          </a:prstGeom>
          <a:noFill/>
          <a:ln w="19050">
            <a:solidFill>
              <a:srgbClr val="981E97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xmlns="" id="{85C7A443-5C5B-4542-889D-EE8B9F2B3574}"/>
              </a:ext>
            </a:extLst>
          </p:cNvPr>
          <p:cNvSpPr/>
          <p:nvPr/>
        </p:nvSpPr>
        <p:spPr>
          <a:xfrm>
            <a:off x="8337502" y="2437642"/>
            <a:ext cx="180042" cy="180042"/>
          </a:xfrm>
          <a:prstGeom prst="rect">
            <a:avLst/>
          </a:prstGeom>
          <a:pattFill prst="openDmnd">
            <a:fgClr>
              <a:schemeClr val="tx1"/>
            </a:fgClr>
            <a:bgClr>
              <a:schemeClr val="bg1"/>
            </a:bgClr>
          </a:pattFill>
          <a:ln w="190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4" name="Прямая соединительная линия 43">
            <a:extLst>
              <a:ext uri="{FF2B5EF4-FFF2-40B4-BE49-F238E27FC236}">
                <a16:creationId xmlns:a16="http://schemas.microsoft.com/office/drawing/2014/main" xmlns="" id="{7D32336A-B0E0-41EA-A454-BC448270637A}"/>
              </a:ext>
            </a:extLst>
          </p:cNvPr>
          <p:cNvCxnSpPr>
            <a:cxnSpLocks/>
          </p:cNvCxnSpPr>
          <p:nvPr/>
        </p:nvCxnSpPr>
        <p:spPr>
          <a:xfrm>
            <a:off x="8329835" y="1773610"/>
            <a:ext cx="180042" cy="0"/>
          </a:xfrm>
          <a:prstGeom prst="line">
            <a:avLst/>
          </a:prstGeom>
          <a:ln w="28575">
            <a:solidFill>
              <a:srgbClr val="FF1D1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единительная линия 44">
            <a:extLst>
              <a:ext uri="{FF2B5EF4-FFF2-40B4-BE49-F238E27FC236}">
                <a16:creationId xmlns:a16="http://schemas.microsoft.com/office/drawing/2014/main" xmlns="" id="{95BF2267-2814-443D-8A3B-7CAFA1E1CF7A}"/>
              </a:ext>
            </a:extLst>
          </p:cNvPr>
          <p:cNvCxnSpPr>
            <a:cxnSpLocks/>
          </p:cNvCxnSpPr>
          <p:nvPr/>
        </p:nvCxnSpPr>
        <p:spPr>
          <a:xfrm>
            <a:off x="8329835" y="1982948"/>
            <a:ext cx="180042" cy="0"/>
          </a:xfrm>
          <a:prstGeom prst="line">
            <a:avLst/>
          </a:prstGeom>
          <a:ln w="28575">
            <a:solidFill>
              <a:srgbClr val="2C82E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Прямоугольник 45">
            <a:extLst>
              <a:ext uri="{FF2B5EF4-FFF2-40B4-BE49-F238E27FC236}">
                <a16:creationId xmlns:a16="http://schemas.microsoft.com/office/drawing/2014/main" xmlns="" id="{26B940C2-095A-431F-94E6-73A45BC9A055}"/>
              </a:ext>
            </a:extLst>
          </p:cNvPr>
          <p:cNvSpPr/>
          <p:nvPr/>
        </p:nvSpPr>
        <p:spPr>
          <a:xfrm>
            <a:off x="8337502" y="2706602"/>
            <a:ext cx="180042" cy="180042"/>
          </a:xfrm>
          <a:prstGeom prst="rect">
            <a:avLst/>
          </a:prstGeom>
          <a:solidFill>
            <a:srgbClr val="7BE29E"/>
          </a:solidFill>
          <a:ln w="19050">
            <a:solidFill>
              <a:srgbClr val="347C3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Текст 2">
            <a:extLst>
              <a:ext uri="{FF2B5EF4-FFF2-40B4-BE49-F238E27FC236}">
                <a16:creationId xmlns:a16="http://schemas.microsoft.com/office/drawing/2014/main" xmlns="" id="{AAFE2B2D-5EBB-43F8-A014-433BCB0E73FD}"/>
              </a:ext>
            </a:extLst>
          </p:cNvPr>
          <p:cNvSpPr txBox="1">
            <a:spLocks/>
          </p:cNvSpPr>
          <p:nvPr/>
        </p:nvSpPr>
        <p:spPr>
          <a:xfrm>
            <a:off x="2150210" y="3499496"/>
            <a:ext cx="4629849" cy="844645"/>
          </a:xfrm>
          <a:prstGeom prst="rect">
            <a:avLst/>
          </a:prstGeom>
        </p:spPr>
        <p:txBody>
          <a:bodyPr vert="horz" lIns="91461" tIns="45731" rIns="91461" bIns="45731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ru-RU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Схема</a:t>
            </a: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отображается информация об объектах подлежащих сносу, </a:t>
            </a:r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сохранению </a:t>
            </a:r>
            <a:endParaRPr lang="ru-RU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345058" y="1269554"/>
            <a:ext cx="6240155" cy="53045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1345058" y="6633747"/>
            <a:ext cx="1085011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 в </a:t>
            </a:r>
            <a:r>
              <a:rPr lang="ru-RU" sz="1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случае комплексного развития незастроенной территории </a:t>
            </a:r>
            <a:r>
              <a:rPr lang="ru-RU" sz="1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 требуется</a:t>
            </a:r>
            <a:endParaRPr lang="ru-RU" sz="1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Номер слайда 3">
            <a:extLst>
              <a:ext uri="{FF2B5EF4-FFF2-40B4-BE49-F238E27FC236}">
                <a16:creationId xmlns:a16="http://schemas.microsoft.com/office/drawing/2014/main" xmlns="" id="{F7E94F09-EB7D-4B93-9913-1A40E6531D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38146" y="6357822"/>
            <a:ext cx="416779" cy="365210"/>
          </a:xfrm>
        </p:spPr>
        <p:txBody>
          <a:bodyPr/>
          <a:lstStyle/>
          <a:p>
            <a:r>
              <a:rPr lang="ru-RU" dirty="0" smtClean="0">
                <a:solidFill>
                  <a:srgbClr val="002060"/>
                </a:solidFill>
              </a:rPr>
              <a:t>11</a:t>
            </a:r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5008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Текст 2">
            <a:extLst>
              <a:ext uri="{FF2B5EF4-FFF2-40B4-BE49-F238E27FC236}">
                <a16:creationId xmlns:a16="http://schemas.microsoft.com/office/drawing/2014/main" xmlns="" id="{55018D14-876D-4579-8D98-78DDD39A2C44}"/>
              </a:ext>
            </a:extLst>
          </p:cNvPr>
          <p:cNvSpPr>
            <a:spLocks noGrp="1"/>
          </p:cNvSpPr>
          <p:nvPr>
            <p:ph type="body" sz="half" idx="14"/>
          </p:nvPr>
        </p:nvSpPr>
        <p:spPr>
          <a:xfrm>
            <a:off x="7478066" y="196045"/>
            <a:ext cx="4716931" cy="317708"/>
          </a:xfrm>
        </p:spPr>
        <p:txBody>
          <a:bodyPr anchor="ctr">
            <a:noAutofit/>
          </a:bodyPr>
          <a:lstStyle/>
          <a:p>
            <a:pPr algn="r"/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Социальное обеспечение</a:t>
            </a:r>
          </a:p>
        </p:txBody>
      </p:sp>
      <p:sp>
        <p:nvSpPr>
          <p:cNvPr id="40" name="Текст 2">
            <a:extLst>
              <a:ext uri="{FF2B5EF4-FFF2-40B4-BE49-F238E27FC236}">
                <a16:creationId xmlns:a16="http://schemas.microsoft.com/office/drawing/2014/main" xmlns="" id="{AAFE2B2D-5EBB-43F8-A014-433BCB0E73FD}"/>
              </a:ext>
            </a:extLst>
          </p:cNvPr>
          <p:cNvSpPr txBox="1">
            <a:spLocks/>
          </p:cNvSpPr>
          <p:nvPr/>
        </p:nvSpPr>
        <p:spPr>
          <a:xfrm>
            <a:off x="1416429" y="3015185"/>
            <a:ext cx="6061637" cy="1520358"/>
          </a:xfrm>
          <a:prstGeom prst="rect">
            <a:avLst/>
          </a:prstGeom>
        </p:spPr>
        <p:txBody>
          <a:bodyPr vert="horz" lIns="91461" tIns="45731" rIns="91461" bIns="45731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Схема</a:t>
            </a:r>
          </a:p>
          <a:p>
            <a:pPr algn="ctr"/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отображаются объекты социального назначения (детские дошкольные учреждения, общеобразовательные учреждения, медицинские учреждения амбулаторного типа) в пределах нормативной доступности от рассматриваемой территории</a:t>
            </a:r>
            <a:endParaRPr lang="ru-RU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Текст 2">
            <a:extLst>
              <a:ext uri="{FF2B5EF4-FFF2-40B4-BE49-F238E27FC236}">
                <a16:creationId xmlns:a16="http://schemas.microsoft.com/office/drawing/2014/main" xmlns="" id="{AAFE2B2D-5EBB-43F8-A014-433BCB0E73FD}"/>
              </a:ext>
            </a:extLst>
          </p:cNvPr>
          <p:cNvSpPr txBox="1">
            <a:spLocks/>
          </p:cNvSpPr>
          <p:nvPr/>
        </p:nvSpPr>
        <p:spPr>
          <a:xfrm>
            <a:off x="8257825" y="1243041"/>
            <a:ext cx="3937350" cy="355465"/>
          </a:xfrm>
          <a:prstGeom prst="rect">
            <a:avLst/>
          </a:prstGeom>
        </p:spPr>
        <p:txBody>
          <a:bodyPr vert="horz" lIns="91461" tIns="45731" rIns="91461" bIns="45731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Анализ существующего положения:</a:t>
            </a:r>
          </a:p>
        </p:txBody>
      </p:sp>
      <p:sp>
        <p:nvSpPr>
          <p:cNvPr id="59" name="Текст 2">
            <a:extLst>
              <a:ext uri="{FF2B5EF4-FFF2-40B4-BE49-F238E27FC236}">
                <a16:creationId xmlns:a16="http://schemas.microsoft.com/office/drawing/2014/main" xmlns="" id="{AAFE2B2D-5EBB-43F8-A014-433BCB0E73FD}"/>
              </a:ext>
            </a:extLst>
          </p:cNvPr>
          <p:cNvSpPr txBox="1">
            <a:spLocks/>
          </p:cNvSpPr>
          <p:nvPr/>
        </p:nvSpPr>
        <p:spPr>
          <a:xfrm>
            <a:off x="8257826" y="3775364"/>
            <a:ext cx="3851094" cy="439459"/>
          </a:xfrm>
          <a:prstGeom prst="rect">
            <a:avLst/>
          </a:prstGeom>
        </p:spPr>
        <p:txBody>
          <a:bodyPr vert="horz" lIns="91461" tIns="45731" rIns="91461" bIns="45731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Выводы о наличии/ отсутствии потребностей: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8257825" y="5061392"/>
            <a:ext cx="3851093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</a:pPr>
            <a:r>
              <a:rPr lang="ru-RU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Предложения по обеспечению местами в ДДУ, </a:t>
            </a:r>
            <a:r>
              <a:rPr lang="ru-RU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школах </a:t>
            </a:r>
            <a:r>
              <a:rPr lang="ru-RU" sz="1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(строительство новых объектов, реконструкция </a:t>
            </a:r>
            <a:r>
              <a:rPr lang="ru-RU" sz="1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существующих)</a:t>
            </a:r>
            <a:r>
              <a:rPr lang="ru-RU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ru-RU" sz="1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xmlns="" id="{AAFE2B2D-5EBB-43F8-A014-433BCB0E73FD}"/>
              </a:ext>
            </a:extLst>
          </p:cNvPr>
          <p:cNvSpPr txBox="1">
            <a:spLocks/>
          </p:cNvSpPr>
          <p:nvPr/>
        </p:nvSpPr>
        <p:spPr>
          <a:xfrm>
            <a:off x="8257826" y="2042577"/>
            <a:ext cx="3937171" cy="844645"/>
          </a:xfrm>
          <a:prstGeom prst="rect">
            <a:avLst/>
          </a:prstGeom>
        </p:spPr>
        <p:txBody>
          <a:bodyPr vert="horz" lIns="91461" tIns="45731" rIns="91461" bIns="45731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Значения показателей потребности: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ДДУ		_мест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школа		_мест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345058" y="1269554"/>
            <a:ext cx="6240155" cy="53045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Номер слайда 3">
            <a:extLst>
              <a:ext uri="{FF2B5EF4-FFF2-40B4-BE49-F238E27FC236}">
                <a16:creationId xmlns:a16="http://schemas.microsoft.com/office/drawing/2014/main" xmlns="" id="{F7E94F09-EB7D-4B93-9913-1A40E6531D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38146" y="6357822"/>
            <a:ext cx="416779" cy="365210"/>
          </a:xfrm>
        </p:spPr>
        <p:txBody>
          <a:bodyPr/>
          <a:lstStyle/>
          <a:p>
            <a:r>
              <a:rPr lang="ru-RU" dirty="0" smtClean="0">
                <a:solidFill>
                  <a:srgbClr val="002060"/>
                </a:solidFill>
              </a:rPr>
              <a:t>12</a:t>
            </a:r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6299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Текст 2">
            <a:extLst>
              <a:ext uri="{FF2B5EF4-FFF2-40B4-BE49-F238E27FC236}">
                <a16:creationId xmlns:a16="http://schemas.microsoft.com/office/drawing/2014/main" xmlns="" id="{55018D14-876D-4579-8D98-78DDD39A2C44}"/>
              </a:ext>
            </a:extLst>
          </p:cNvPr>
          <p:cNvSpPr>
            <a:spLocks noGrp="1"/>
          </p:cNvSpPr>
          <p:nvPr>
            <p:ph type="body" sz="half" idx="14"/>
          </p:nvPr>
        </p:nvSpPr>
        <p:spPr>
          <a:xfrm>
            <a:off x="6097587" y="176554"/>
            <a:ext cx="6092076" cy="368162"/>
          </a:xfrm>
        </p:spPr>
        <p:txBody>
          <a:bodyPr anchor="ctr">
            <a:noAutofit/>
          </a:bodyPr>
          <a:lstStyle/>
          <a:p>
            <a:pPr algn="r">
              <a:spcBef>
                <a:spcPts val="0"/>
              </a:spcBef>
            </a:pPr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Схема улично-дорожной сети</a:t>
            </a:r>
          </a:p>
        </p:txBody>
      </p:sp>
      <p:sp>
        <p:nvSpPr>
          <p:cNvPr id="35" name="Объект 6">
            <a:extLst>
              <a:ext uri="{FF2B5EF4-FFF2-40B4-BE49-F238E27FC236}">
                <a16:creationId xmlns:a16="http://schemas.microsoft.com/office/drawing/2014/main" xmlns="" id="{EEB39E14-E125-4FC9-9DF1-142688BABED6}"/>
              </a:ext>
            </a:extLst>
          </p:cNvPr>
          <p:cNvSpPr txBox="1">
            <a:spLocks/>
          </p:cNvSpPr>
          <p:nvPr/>
        </p:nvSpPr>
        <p:spPr>
          <a:xfrm>
            <a:off x="8581867" y="1651889"/>
            <a:ext cx="3363307" cy="206112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2014" indent="0">
              <a:spcBef>
                <a:spcPts val="1200"/>
              </a:spcBef>
              <a:buNone/>
            </a:pPr>
            <a:r>
              <a:rPr lang="ru-RU" sz="11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Границы рассматриваемой территории</a:t>
            </a:r>
          </a:p>
          <a:p>
            <a:pPr marL="72014" indent="0">
              <a:spcBef>
                <a:spcPts val="1200"/>
              </a:spcBef>
              <a:buNone/>
            </a:pPr>
            <a:r>
              <a:rPr lang="ru-RU" sz="11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Автомобильные дороги, проезды</a:t>
            </a:r>
          </a:p>
          <a:p>
            <a:pPr marL="72014" indent="0">
              <a:spcBef>
                <a:spcPts val="1200"/>
              </a:spcBef>
              <a:buNone/>
            </a:pPr>
            <a:r>
              <a:rPr lang="ru-RU" sz="11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Пешеходные связи</a:t>
            </a:r>
          </a:p>
          <a:p>
            <a:pPr marL="72014" indent="0">
              <a:spcBef>
                <a:spcPts val="1200"/>
              </a:spcBef>
              <a:buNone/>
            </a:pPr>
            <a:r>
              <a:rPr lang="ru-RU" sz="11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Остановки общественного транспорта</a:t>
            </a:r>
          </a:p>
          <a:p>
            <a:pPr marL="72014" indent="0">
              <a:spcBef>
                <a:spcPts val="1200"/>
              </a:spcBef>
              <a:buNone/>
            </a:pPr>
            <a:r>
              <a:rPr lang="ru-RU" sz="11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Маршруты движения </a:t>
            </a:r>
            <a:br>
              <a:rPr lang="ru-RU" sz="11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1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общественного транспорта</a:t>
            </a:r>
          </a:p>
          <a:p>
            <a:pPr marL="72014" indent="0">
              <a:spcBef>
                <a:spcPts val="1200"/>
              </a:spcBef>
              <a:buNone/>
            </a:pPr>
            <a:r>
              <a:rPr lang="ru-RU" sz="11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Перспективная УДС</a:t>
            </a:r>
          </a:p>
        </p:txBody>
      </p:sp>
      <p:cxnSp>
        <p:nvCxnSpPr>
          <p:cNvPr id="37" name="Прямая соединительная линия 36">
            <a:extLst>
              <a:ext uri="{FF2B5EF4-FFF2-40B4-BE49-F238E27FC236}">
                <a16:creationId xmlns:a16="http://schemas.microsoft.com/office/drawing/2014/main" xmlns="" id="{4A810827-804D-405D-8653-B84BA608B243}"/>
              </a:ext>
            </a:extLst>
          </p:cNvPr>
          <p:cNvCxnSpPr/>
          <p:nvPr/>
        </p:nvCxnSpPr>
        <p:spPr>
          <a:xfrm>
            <a:off x="8364266" y="2065418"/>
            <a:ext cx="180042" cy="1"/>
          </a:xfrm>
          <a:prstGeom prst="line">
            <a:avLst/>
          </a:prstGeom>
          <a:ln w="28575">
            <a:solidFill>
              <a:srgbClr val="FF7A0E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Овал 37">
            <a:extLst>
              <a:ext uri="{FF2B5EF4-FFF2-40B4-BE49-F238E27FC236}">
                <a16:creationId xmlns:a16="http://schemas.microsoft.com/office/drawing/2014/main" xmlns="" id="{5E20571F-4B1C-4412-92C7-4034B3DEE3E8}"/>
              </a:ext>
            </a:extLst>
          </p:cNvPr>
          <p:cNvSpPr/>
          <p:nvPr/>
        </p:nvSpPr>
        <p:spPr>
          <a:xfrm>
            <a:off x="8364266" y="2602018"/>
            <a:ext cx="180042" cy="180042"/>
          </a:xfrm>
          <a:prstGeom prst="ellipse">
            <a:avLst/>
          </a:prstGeom>
          <a:solidFill>
            <a:srgbClr val="009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9" name="Прямая соединительная линия 38">
            <a:extLst>
              <a:ext uri="{FF2B5EF4-FFF2-40B4-BE49-F238E27FC236}">
                <a16:creationId xmlns:a16="http://schemas.microsoft.com/office/drawing/2014/main" xmlns="" id="{AD482318-EB56-46CF-9799-E04924196E91}"/>
              </a:ext>
            </a:extLst>
          </p:cNvPr>
          <p:cNvCxnSpPr/>
          <p:nvPr/>
        </p:nvCxnSpPr>
        <p:spPr>
          <a:xfrm>
            <a:off x="8365817" y="2387651"/>
            <a:ext cx="216050" cy="1"/>
          </a:xfrm>
          <a:prstGeom prst="line">
            <a:avLst/>
          </a:prstGeom>
          <a:ln w="28575">
            <a:solidFill>
              <a:srgbClr val="0C44ED"/>
            </a:solidFill>
            <a:prstDash val="sysDot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>
            <a:extLst>
              <a:ext uri="{FF2B5EF4-FFF2-40B4-BE49-F238E27FC236}">
                <a16:creationId xmlns:a16="http://schemas.microsoft.com/office/drawing/2014/main" xmlns="" id="{E2DB25D4-FBCB-44B0-9B79-4741598E79A2}"/>
              </a:ext>
            </a:extLst>
          </p:cNvPr>
          <p:cNvCxnSpPr/>
          <p:nvPr/>
        </p:nvCxnSpPr>
        <p:spPr>
          <a:xfrm>
            <a:off x="8368040" y="2996426"/>
            <a:ext cx="180042" cy="1"/>
          </a:xfrm>
          <a:prstGeom prst="line">
            <a:avLst/>
          </a:prstGeom>
          <a:ln w="28575">
            <a:solidFill>
              <a:srgbClr val="009F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Рисунок 19">
            <a:extLst>
              <a:ext uri="{FF2B5EF4-FFF2-40B4-BE49-F238E27FC236}">
                <a16:creationId xmlns:a16="http://schemas.microsoft.com/office/drawing/2014/main" xmlns="" id="{77BDBE1E-ACFD-4A19-8E22-314546BC2FA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8365817" y="3420097"/>
            <a:ext cx="180042" cy="45730"/>
          </a:xfrm>
          <a:prstGeom prst="rect">
            <a:avLst/>
          </a:prstGeom>
        </p:spPr>
      </p:pic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xmlns="" id="{43375281-6025-4038-A50C-76D0A73D0FDE}"/>
              </a:ext>
            </a:extLst>
          </p:cNvPr>
          <p:cNvSpPr/>
          <p:nvPr/>
        </p:nvSpPr>
        <p:spPr>
          <a:xfrm>
            <a:off x="8365817" y="1680673"/>
            <a:ext cx="180042" cy="180042"/>
          </a:xfrm>
          <a:prstGeom prst="rect">
            <a:avLst/>
          </a:prstGeom>
          <a:noFill/>
          <a:ln w="19050">
            <a:solidFill>
              <a:srgbClr val="981E97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+mj-lt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5E936FD9-9115-4C31-B560-1E23277D8EA8}"/>
              </a:ext>
            </a:extLst>
          </p:cNvPr>
          <p:cNvSpPr txBox="1"/>
          <p:nvPr/>
        </p:nvSpPr>
        <p:spPr>
          <a:xfrm>
            <a:off x="8257827" y="1284772"/>
            <a:ext cx="281388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spc="1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УСЛОВНЫЕ ОБОЗНАЧЕНИЯ</a:t>
            </a:r>
          </a:p>
        </p:txBody>
      </p:sp>
      <p:sp>
        <p:nvSpPr>
          <p:cNvPr id="17" name="Текст 2">
            <a:extLst>
              <a:ext uri="{FF2B5EF4-FFF2-40B4-BE49-F238E27FC236}">
                <a16:creationId xmlns:a16="http://schemas.microsoft.com/office/drawing/2014/main" xmlns="" id="{AAFE2B2D-5EBB-43F8-A014-433BCB0E73FD}"/>
              </a:ext>
            </a:extLst>
          </p:cNvPr>
          <p:cNvSpPr txBox="1">
            <a:spLocks/>
          </p:cNvSpPr>
          <p:nvPr/>
        </p:nvSpPr>
        <p:spPr>
          <a:xfrm>
            <a:off x="2281163" y="3290691"/>
            <a:ext cx="4629849" cy="844645"/>
          </a:xfrm>
          <a:prstGeom prst="rect">
            <a:avLst/>
          </a:prstGeom>
        </p:spPr>
        <p:txBody>
          <a:bodyPr vert="horz" lIns="91461" tIns="45731" rIns="91461" bIns="45731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ru-RU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Схема</a:t>
            </a: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тображаются решения </a:t>
            </a: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транспортному обслуживанию территории, в том числе решения по развитию улично-дорожной сети</a:t>
            </a:r>
            <a:endParaRPr lang="ru-RU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90771E31-36E3-43C2-9E1C-4C700F5FF8D4}"/>
              </a:ext>
            </a:extLst>
          </p:cNvPr>
          <p:cNvSpPr txBox="1"/>
          <p:nvPr/>
        </p:nvSpPr>
        <p:spPr>
          <a:xfrm>
            <a:off x="8257827" y="3908355"/>
            <a:ext cx="3818290" cy="430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Пояснения:</a:t>
            </a:r>
          </a:p>
          <a:p>
            <a:endParaRPr lang="ru-RU" sz="11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1345058" y="1269554"/>
            <a:ext cx="6240155" cy="53045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Номер слайда 3">
            <a:extLst>
              <a:ext uri="{FF2B5EF4-FFF2-40B4-BE49-F238E27FC236}">
                <a16:creationId xmlns:a16="http://schemas.microsoft.com/office/drawing/2014/main" xmlns="" id="{F7E94F09-EB7D-4B93-9913-1A40E6531D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38146" y="6357822"/>
            <a:ext cx="416779" cy="365210"/>
          </a:xfrm>
        </p:spPr>
        <p:txBody>
          <a:bodyPr/>
          <a:lstStyle/>
          <a:p>
            <a:r>
              <a:rPr lang="ru-RU" dirty="0" smtClean="0">
                <a:solidFill>
                  <a:srgbClr val="002060"/>
                </a:solidFill>
              </a:rPr>
              <a:t>13</a:t>
            </a:r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7767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Объект 16">
            <a:extLst>
              <a:ext uri="{FF2B5EF4-FFF2-40B4-BE49-F238E27FC236}">
                <a16:creationId xmlns:a16="http://schemas.microsoft.com/office/drawing/2014/main" xmlns="" id="{5F215AA8-A1B7-4379-B126-FB4704925813}"/>
              </a:ext>
            </a:extLst>
          </p:cNvPr>
          <p:cNvSpPr txBox="1">
            <a:spLocks/>
          </p:cNvSpPr>
          <p:nvPr/>
        </p:nvSpPr>
        <p:spPr>
          <a:xfrm>
            <a:off x="9259128" y="1636508"/>
            <a:ext cx="2936047" cy="252665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1500"/>
              </a:spcBef>
              <a:buNone/>
            </a:pPr>
            <a:r>
              <a:rPr lang="ru-RU" sz="1100" dirty="0">
                <a:solidFill>
                  <a:srgbClr val="002060"/>
                </a:solidFill>
              </a:rPr>
              <a:t>Границы рассматриваемой территории</a:t>
            </a:r>
          </a:p>
          <a:p>
            <a:pPr marL="0" indent="0">
              <a:lnSpc>
                <a:spcPct val="100000"/>
              </a:lnSpc>
              <a:spcBef>
                <a:spcPts val="1500"/>
              </a:spcBef>
              <a:buNone/>
            </a:pPr>
            <a:r>
              <a:rPr lang="ru-RU" sz="1100" dirty="0">
                <a:solidFill>
                  <a:srgbClr val="002060"/>
                </a:solidFill>
              </a:rPr>
              <a:t>Существующие красные </a:t>
            </a:r>
            <a:r>
              <a:rPr lang="ru-RU" sz="1100" dirty="0" smtClean="0">
                <a:solidFill>
                  <a:srgbClr val="002060"/>
                </a:solidFill>
              </a:rPr>
              <a:t>линии</a:t>
            </a:r>
          </a:p>
          <a:p>
            <a:pPr marL="0" indent="0">
              <a:lnSpc>
                <a:spcPct val="100000"/>
              </a:lnSpc>
              <a:spcBef>
                <a:spcPts val="1500"/>
              </a:spcBef>
              <a:buNone/>
            </a:pPr>
            <a:r>
              <a:rPr lang="ru-RU" sz="1100" dirty="0">
                <a:solidFill>
                  <a:srgbClr val="002060"/>
                </a:solidFill>
              </a:rPr>
              <a:t>Водоснабжение</a:t>
            </a:r>
          </a:p>
          <a:p>
            <a:pPr marL="0" indent="0">
              <a:lnSpc>
                <a:spcPct val="100000"/>
              </a:lnSpc>
              <a:spcBef>
                <a:spcPts val="1500"/>
              </a:spcBef>
              <a:buNone/>
            </a:pPr>
            <a:r>
              <a:rPr lang="ru-RU" sz="1100" dirty="0">
                <a:solidFill>
                  <a:srgbClr val="002060"/>
                </a:solidFill>
              </a:rPr>
              <a:t>Водоотведение</a:t>
            </a:r>
          </a:p>
          <a:p>
            <a:pPr marL="0" indent="0">
              <a:lnSpc>
                <a:spcPct val="100000"/>
              </a:lnSpc>
              <a:spcBef>
                <a:spcPts val="1500"/>
              </a:spcBef>
              <a:buNone/>
            </a:pPr>
            <a:r>
              <a:rPr lang="ru-RU" sz="1100" dirty="0">
                <a:solidFill>
                  <a:srgbClr val="002060"/>
                </a:solidFill>
              </a:rPr>
              <a:t>Газоснабжение</a:t>
            </a:r>
          </a:p>
          <a:p>
            <a:pPr marL="0" indent="0">
              <a:lnSpc>
                <a:spcPct val="100000"/>
              </a:lnSpc>
              <a:spcBef>
                <a:spcPts val="1500"/>
              </a:spcBef>
              <a:buNone/>
            </a:pPr>
            <a:r>
              <a:rPr lang="ru-RU" sz="1100" dirty="0">
                <a:solidFill>
                  <a:srgbClr val="002060"/>
                </a:solidFill>
              </a:rPr>
              <a:t>Теплоснабжение</a:t>
            </a:r>
          </a:p>
          <a:p>
            <a:pPr marL="0" indent="0">
              <a:lnSpc>
                <a:spcPct val="100000"/>
              </a:lnSpc>
              <a:spcBef>
                <a:spcPts val="1500"/>
              </a:spcBef>
              <a:buNone/>
            </a:pPr>
            <a:r>
              <a:rPr lang="ru-RU" sz="1100" dirty="0">
                <a:solidFill>
                  <a:srgbClr val="002060"/>
                </a:solidFill>
              </a:rPr>
              <a:t>Электроснабжение</a:t>
            </a:r>
          </a:p>
          <a:p>
            <a:pPr marL="0" indent="0">
              <a:lnSpc>
                <a:spcPct val="100000"/>
              </a:lnSpc>
              <a:spcBef>
                <a:spcPts val="1500"/>
              </a:spcBef>
              <a:buNone/>
            </a:pPr>
            <a:endParaRPr lang="ru-RU" sz="1100" dirty="0">
              <a:solidFill>
                <a:srgbClr val="002060"/>
              </a:solidFill>
            </a:endParaRPr>
          </a:p>
        </p:txBody>
      </p:sp>
      <p:cxnSp>
        <p:nvCxnSpPr>
          <p:cNvPr id="51" name="Прямая соединительная линия 50">
            <a:extLst>
              <a:ext uri="{FF2B5EF4-FFF2-40B4-BE49-F238E27FC236}">
                <a16:creationId xmlns:a16="http://schemas.microsoft.com/office/drawing/2014/main" xmlns="" id="{5B1750BF-ABF2-4E2E-BD8F-722C2D47A2E5}"/>
              </a:ext>
            </a:extLst>
          </p:cNvPr>
          <p:cNvCxnSpPr>
            <a:cxnSpLocks/>
          </p:cNvCxnSpPr>
          <p:nvPr/>
        </p:nvCxnSpPr>
        <p:spPr>
          <a:xfrm>
            <a:off x="9028261" y="2493690"/>
            <a:ext cx="180042" cy="0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Прямая соединительная линия 51">
            <a:extLst>
              <a:ext uri="{FF2B5EF4-FFF2-40B4-BE49-F238E27FC236}">
                <a16:creationId xmlns:a16="http://schemas.microsoft.com/office/drawing/2014/main" xmlns="" id="{986D6C02-AF58-4047-A6E1-FBC4D6419DCE}"/>
              </a:ext>
            </a:extLst>
          </p:cNvPr>
          <p:cNvCxnSpPr>
            <a:cxnSpLocks/>
          </p:cNvCxnSpPr>
          <p:nvPr/>
        </p:nvCxnSpPr>
        <p:spPr>
          <a:xfrm>
            <a:off x="9028261" y="2133650"/>
            <a:ext cx="18004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Прямоугольник 52">
            <a:extLst>
              <a:ext uri="{FF2B5EF4-FFF2-40B4-BE49-F238E27FC236}">
                <a16:creationId xmlns:a16="http://schemas.microsoft.com/office/drawing/2014/main" xmlns="" id="{E04FAEEA-E81C-4135-805B-E3E1C8F88FEC}"/>
              </a:ext>
            </a:extLst>
          </p:cNvPr>
          <p:cNvSpPr/>
          <p:nvPr/>
        </p:nvSpPr>
        <p:spPr>
          <a:xfrm>
            <a:off x="9028261" y="1707236"/>
            <a:ext cx="180042" cy="180042"/>
          </a:xfrm>
          <a:prstGeom prst="rect">
            <a:avLst/>
          </a:prstGeom>
          <a:noFill/>
          <a:ln w="28575">
            <a:solidFill>
              <a:srgbClr val="981E97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100" dirty="0"/>
          </a:p>
        </p:txBody>
      </p:sp>
      <p:sp>
        <p:nvSpPr>
          <p:cNvPr id="80" name="Объект 50">
            <a:extLst>
              <a:ext uri="{FF2B5EF4-FFF2-40B4-BE49-F238E27FC236}">
                <a16:creationId xmlns:a16="http://schemas.microsoft.com/office/drawing/2014/main" xmlns="" id="{EFC1AFD3-7A4F-41A3-A591-B568317783EF}"/>
              </a:ext>
            </a:extLst>
          </p:cNvPr>
          <p:cNvSpPr txBox="1">
            <a:spLocks/>
          </p:cNvSpPr>
          <p:nvPr/>
        </p:nvSpPr>
        <p:spPr>
          <a:xfrm>
            <a:off x="6097587" y="0"/>
            <a:ext cx="6097412" cy="84692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Обеспечение территории</a:t>
            </a:r>
            <a:b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инженерной инфраструктурой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(существующее положение) </a:t>
            </a:r>
          </a:p>
        </p:txBody>
      </p:sp>
      <p:sp>
        <p:nvSpPr>
          <p:cNvPr id="28" name="Объект 16">
            <a:extLst>
              <a:ext uri="{FF2B5EF4-FFF2-40B4-BE49-F238E27FC236}">
                <a16:creationId xmlns:a16="http://schemas.microsoft.com/office/drawing/2014/main" xmlns="" id="{E77066AD-EC9C-450B-9B28-98DF45958B29}"/>
              </a:ext>
            </a:extLst>
          </p:cNvPr>
          <p:cNvSpPr txBox="1">
            <a:spLocks/>
          </p:cNvSpPr>
          <p:nvPr/>
        </p:nvSpPr>
        <p:spPr>
          <a:xfrm>
            <a:off x="3330237" y="1343558"/>
            <a:ext cx="1348597" cy="38291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100" dirty="0">
                <a:solidFill>
                  <a:srgbClr val="0000FF"/>
                </a:solidFill>
                <a:latin typeface="+mj-lt"/>
              </a:rPr>
              <a:t>Водоснабжение</a:t>
            </a:r>
            <a:r>
              <a:rPr lang="ru-RU" sz="1100" dirty="0">
                <a:latin typeface="+mj-lt"/>
              </a:rPr>
              <a:t> </a:t>
            </a:r>
            <a:br>
              <a:rPr lang="ru-RU" sz="1100" dirty="0">
                <a:latin typeface="+mj-lt"/>
              </a:rPr>
            </a:br>
            <a:r>
              <a:rPr lang="ru-RU" sz="1100" dirty="0">
                <a:solidFill>
                  <a:schemeClr val="accent6">
                    <a:lumMod val="50000"/>
                  </a:schemeClr>
                </a:solidFill>
                <a:latin typeface="+mj-lt"/>
              </a:rPr>
              <a:t>Водоотведение</a:t>
            </a:r>
          </a:p>
        </p:txBody>
      </p:sp>
      <p:sp>
        <p:nvSpPr>
          <p:cNvPr id="29" name="Объект 16">
            <a:extLst>
              <a:ext uri="{FF2B5EF4-FFF2-40B4-BE49-F238E27FC236}">
                <a16:creationId xmlns:a16="http://schemas.microsoft.com/office/drawing/2014/main" xmlns="" id="{4144F7DA-3F19-4C8A-9A22-562F22B30455}"/>
              </a:ext>
            </a:extLst>
          </p:cNvPr>
          <p:cNvSpPr txBox="1">
            <a:spLocks/>
          </p:cNvSpPr>
          <p:nvPr/>
        </p:nvSpPr>
        <p:spPr>
          <a:xfrm>
            <a:off x="7151739" y="1349642"/>
            <a:ext cx="1270802" cy="28686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100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Газоснабжение</a:t>
            </a:r>
          </a:p>
        </p:txBody>
      </p:sp>
      <p:sp>
        <p:nvSpPr>
          <p:cNvPr id="30" name="Объект 16">
            <a:extLst>
              <a:ext uri="{FF2B5EF4-FFF2-40B4-BE49-F238E27FC236}">
                <a16:creationId xmlns:a16="http://schemas.microsoft.com/office/drawing/2014/main" xmlns="" id="{7189992E-A30B-47FA-ACA7-6E2B324C2061}"/>
              </a:ext>
            </a:extLst>
          </p:cNvPr>
          <p:cNvSpPr txBox="1">
            <a:spLocks/>
          </p:cNvSpPr>
          <p:nvPr/>
        </p:nvSpPr>
        <p:spPr>
          <a:xfrm>
            <a:off x="3196469" y="4100245"/>
            <a:ext cx="1482365" cy="21861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100" dirty="0">
                <a:solidFill>
                  <a:srgbClr val="00B050"/>
                </a:solidFill>
                <a:latin typeface="+mj-lt"/>
              </a:rPr>
              <a:t>Теплоснабжение</a:t>
            </a:r>
          </a:p>
        </p:txBody>
      </p:sp>
      <p:sp>
        <p:nvSpPr>
          <p:cNvPr id="31" name="Объект 16">
            <a:extLst>
              <a:ext uri="{FF2B5EF4-FFF2-40B4-BE49-F238E27FC236}">
                <a16:creationId xmlns:a16="http://schemas.microsoft.com/office/drawing/2014/main" xmlns="" id="{27832ABC-C4D2-4D30-B3CE-DF90FC7D05EB}"/>
              </a:ext>
            </a:extLst>
          </p:cNvPr>
          <p:cNvSpPr txBox="1">
            <a:spLocks/>
          </p:cNvSpPr>
          <p:nvPr/>
        </p:nvSpPr>
        <p:spPr>
          <a:xfrm>
            <a:off x="6649218" y="4110167"/>
            <a:ext cx="1732359" cy="23946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100" dirty="0">
                <a:solidFill>
                  <a:srgbClr val="009999"/>
                </a:solidFill>
                <a:latin typeface="+mj-lt"/>
              </a:rPr>
              <a:t>Электроснабжение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xmlns="" id="{51FB9966-7465-474E-9839-2C30214ECA16}"/>
              </a:ext>
            </a:extLst>
          </p:cNvPr>
          <p:cNvSpPr txBox="1"/>
          <p:nvPr/>
        </p:nvSpPr>
        <p:spPr>
          <a:xfrm>
            <a:off x="8995328" y="1279554"/>
            <a:ext cx="281388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spc="1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УСЛОВНЫЕ ОБОЗНАЧЕНИЯ</a:t>
            </a:r>
          </a:p>
        </p:txBody>
      </p:sp>
      <p:sp>
        <p:nvSpPr>
          <p:cNvPr id="40" name="Текст 2">
            <a:extLst>
              <a:ext uri="{FF2B5EF4-FFF2-40B4-BE49-F238E27FC236}">
                <a16:creationId xmlns:a16="http://schemas.microsoft.com/office/drawing/2014/main" xmlns="" id="{AAFE2B2D-5EBB-43F8-A014-433BCB0E73FD}"/>
              </a:ext>
            </a:extLst>
          </p:cNvPr>
          <p:cNvSpPr txBox="1">
            <a:spLocks/>
          </p:cNvSpPr>
          <p:nvPr/>
        </p:nvSpPr>
        <p:spPr>
          <a:xfrm>
            <a:off x="1564167" y="2145194"/>
            <a:ext cx="2855877" cy="1094305"/>
          </a:xfrm>
          <a:prstGeom prst="rect">
            <a:avLst/>
          </a:prstGeom>
        </p:spPr>
        <p:txBody>
          <a:bodyPr vert="horz" lIns="91461" tIns="45731" rIns="91461" bIns="45731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ru-RU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Схема</a:t>
            </a: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отображается информация по существующему обеспечению территории инженерной инфраструктурой </a:t>
            </a:r>
            <a:endParaRPr lang="ru-RU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5" name="Прямая соединительная линия 44">
            <a:extLst>
              <a:ext uri="{FF2B5EF4-FFF2-40B4-BE49-F238E27FC236}">
                <a16:creationId xmlns:a16="http://schemas.microsoft.com/office/drawing/2014/main" xmlns="" id="{C455C754-CCD0-4FA5-B297-2AD851BACAEC}"/>
              </a:ext>
            </a:extLst>
          </p:cNvPr>
          <p:cNvCxnSpPr>
            <a:cxnSpLocks/>
          </p:cNvCxnSpPr>
          <p:nvPr/>
        </p:nvCxnSpPr>
        <p:spPr>
          <a:xfrm>
            <a:off x="9028261" y="2853730"/>
            <a:ext cx="180042" cy="0"/>
          </a:xfrm>
          <a:prstGeom prst="line">
            <a:avLst/>
          </a:prstGeom>
          <a:ln w="38100">
            <a:solidFill>
              <a:srgbClr val="B85C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единительная линия 46">
            <a:extLst>
              <a:ext uri="{FF2B5EF4-FFF2-40B4-BE49-F238E27FC236}">
                <a16:creationId xmlns:a16="http://schemas.microsoft.com/office/drawing/2014/main" xmlns="" id="{9DFA2318-76C7-48BC-A558-0258A011590C}"/>
              </a:ext>
            </a:extLst>
          </p:cNvPr>
          <p:cNvCxnSpPr>
            <a:cxnSpLocks/>
          </p:cNvCxnSpPr>
          <p:nvPr/>
        </p:nvCxnSpPr>
        <p:spPr>
          <a:xfrm>
            <a:off x="9028261" y="3213770"/>
            <a:ext cx="180042" cy="0"/>
          </a:xfrm>
          <a:prstGeom prst="line">
            <a:avLst/>
          </a:prstGeom>
          <a:ln w="38100">
            <a:solidFill>
              <a:srgbClr val="FF7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единительная линия 48">
            <a:extLst>
              <a:ext uri="{FF2B5EF4-FFF2-40B4-BE49-F238E27FC236}">
                <a16:creationId xmlns:a16="http://schemas.microsoft.com/office/drawing/2014/main" xmlns="" id="{64BE9387-371A-4F3D-8531-661DE3ED3703}"/>
              </a:ext>
            </a:extLst>
          </p:cNvPr>
          <p:cNvCxnSpPr>
            <a:cxnSpLocks/>
          </p:cNvCxnSpPr>
          <p:nvPr/>
        </p:nvCxnSpPr>
        <p:spPr>
          <a:xfrm>
            <a:off x="9028261" y="3573810"/>
            <a:ext cx="180042" cy="0"/>
          </a:xfrm>
          <a:prstGeom prst="line">
            <a:avLst/>
          </a:prstGeom>
          <a:ln w="38100">
            <a:solidFill>
              <a:srgbClr val="5CB8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единительная линия 54">
            <a:extLst>
              <a:ext uri="{FF2B5EF4-FFF2-40B4-BE49-F238E27FC236}">
                <a16:creationId xmlns:a16="http://schemas.microsoft.com/office/drawing/2014/main" xmlns="" id="{55CCB0E4-36C6-43CD-A659-CF1CFF620E93}"/>
              </a:ext>
            </a:extLst>
          </p:cNvPr>
          <p:cNvCxnSpPr>
            <a:cxnSpLocks/>
          </p:cNvCxnSpPr>
          <p:nvPr/>
        </p:nvCxnSpPr>
        <p:spPr>
          <a:xfrm>
            <a:off x="9028261" y="3917875"/>
            <a:ext cx="180042" cy="0"/>
          </a:xfrm>
          <a:prstGeom prst="line">
            <a:avLst/>
          </a:prstGeom>
          <a:ln w="38100">
            <a:solidFill>
              <a:srgbClr val="0099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Прямоугольник 33"/>
          <p:cNvSpPr/>
          <p:nvPr/>
        </p:nvSpPr>
        <p:spPr>
          <a:xfrm>
            <a:off x="4909225" y="4062369"/>
            <a:ext cx="3554176" cy="260778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Прямоугольник 42"/>
          <p:cNvSpPr/>
          <p:nvPr/>
        </p:nvSpPr>
        <p:spPr>
          <a:xfrm>
            <a:off x="4908208" y="1282164"/>
            <a:ext cx="3554176" cy="262519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6" name="Прямоугольник 55"/>
          <p:cNvSpPr/>
          <p:nvPr/>
        </p:nvSpPr>
        <p:spPr>
          <a:xfrm>
            <a:off x="1215018" y="4062368"/>
            <a:ext cx="3554176" cy="260778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8" name="Прямоугольник 57"/>
          <p:cNvSpPr/>
          <p:nvPr/>
        </p:nvSpPr>
        <p:spPr>
          <a:xfrm>
            <a:off x="1220827" y="1281795"/>
            <a:ext cx="3554176" cy="260778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2" name="Текст 2">
            <a:extLst>
              <a:ext uri="{FF2B5EF4-FFF2-40B4-BE49-F238E27FC236}">
                <a16:creationId xmlns:a16="http://schemas.microsoft.com/office/drawing/2014/main" xmlns="" id="{AAFE2B2D-5EBB-43F8-A014-433BCB0E73FD}"/>
              </a:ext>
            </a:extLst>
          </p:cNvPr>
          <p:cNvSpPr txBox="1">
            <a:spLocks/>
          </p:cNvSpPr>
          <p:nvPr/>
        </p:nvSpPr>
        <p:spPr>
          <a:xfrm>
            <a:off x="1507198" y="4819107"/>
            <a:ext cx="2855877" cy="1094305"/>
          </a:xfrm>
          <a:prstGeom prst="rect">
            <a:avLst/>
          </a:prstGeom>
        </p:spPr>
        <p:txBody>
          <a:bodyPr vert="horz" lIns="91461" tIns="45731" rIns="91461" bIns="45731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ru-RU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Схема</a:t>
            </a: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отображается информация по существующему обеспечению территории инженерной инфраструктурой </a:t>
            </a:r>
            <a:endParaRPr lang="ru-RU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" name="Текст 2">
            <a:extLst>
              <a:ext uri="{FF2B5EF4-FFF2-40B4-BE49-F238E27FC236}">
                <a16:creationId xmlns:a16="http://schemas.microsoft.com/office/drawing/2014/main" xmlns="" id="{AAFE2B2D-5EBB-43F8-A014-433BCB0E73FD}"/>
              </a:ext>
            </a:extLst>
          </p:cNvPr>
          <p:cNvSpPr txBox="1">
            <a:spLocks/>
          </p:cNvSpPr>
          <p:nvPr/>
        </p:nvSpPr>
        <p:spPr>
          <a:xfrm>
            <a:off x="5257357" y="4851955"/>
            <a:ext cx="2855877" cy="1094305"/>
          </a:xfrm>
          <a:prstGeom prst="rect">
            <a:avLst/>
          </a:prstGeom>
        </p:spPr>
        <p:txBody>
          <a:bodyPr vert="horz" lIns="91461" tIns="45731" rIns="91461" bIns="45731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ru-RU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Схема</a:t>
            </a: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отображается информация по существующему обеспечению территории инженерной инфраструктурой </a:t>
            </a:r>
            <a:endParaRPr lang="ru-RU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Текст 2">
            <a:extLst>
              <a:ext uri="{FF2B5EF4-FFF2-40B4-BE49-F238E27FC236}">
                <a16:creationId xmlns:a16="http://schemas.microsoft.com/office/drawing/2014/main" xmlns="" id="{AAFE2B2D-5EBB-43F8-A014-433BCB0E73FD}"/>
              </a:ext>
            </a:extLst>
          </p:cNvPr>
          <p:cNvSpPr txBox="1">
            <a:spLocks/>
          </p:cNvSpPr>
          <p:nvPr/>
        </p:nvSpPr>
        <p:spPr>
          <a:xfrm>
            <a:off x="5340880" y="2217550"/>
            <a:ext cx="2855877" cy="1094305"/>
          </a:xfrm>
          <a:prstGeom prst="rect">
            <a:avLst/>
          </a:prstGeom>
        </p:spPr>
        <p:txBody>
          <a:bodyPr vert="horz" lIns="91461" tIns="45731" rIns="91461" bIns="45731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ru-RU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Схема</a:t>
            </a: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отображается информация по существующему обеспечению территории инженерной инфраструктурой </a:t>
            </a:r>
            <a:endParaRPr lang="ru-RU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Номер слайда 3">
            <a:extLst>
              <a:ext uri="{FF2B5EF4-FFF2-40B4-BE49-F238E27FC236}">
                <a16:creationId xmlns:a16="http://schemas.microsoft.com/office/drawing/2014/main" xmlns="" id="{F7E94F09-EB7D-4B93-9913-1A40E6531D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38146" y="6357822"/>
            <a:ext cx="416779" cy="365210"/>
          </a:xfrm>
        </p:spPr>
        <p:txBody>
          <a:bodyPr/>
          <a:lstStyle/>
          <a:p>
            <a:r>
              <a:rPr lang="ru-RU" dirty="0" smtClean="0">
                <a:solidFill>
                  <a:srgbClr val="002060"/>
                </a:solidFill>
              </a:rPr>
              <a:t>14</a:t>
            </a:r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1864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Объект 50">
            <a:extLst>
              <a:ext uri="{FF2B5EF4-FFF2-40B4-BE49-F238E27FC236}">
                <a16:creationId xmlns:a16="http://schemas.microsoft.com/office/drawing/2014/main" xmlns="" id="{EFC1AFD3-7A4F-41A3-A591-B568317783EF}"/>
              </a:ext>
            </a:extLst>
          </p:cNvPr>
          <p:cNvSpPr txBox="1">
            <a:spLocks/>
          </p:cNvSpPr>
          <p:nvPr/>
        </p:nvSpPr>
        <p:spPr>
          <a:xfrm>
            <a:off x="6817667" y="0"/>
            <a:ext cx="5377332" cy="84692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Обеспечение территории</a:t>
            </a:r>
            <a:b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инженерной инфраструктурой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(проектное предложение) </a:t>
            </a:r>
          </a:p>
        </p:txBody>
      </p:sp>
      <p:sp>
        <p:nvSpPr>
          <p:cNvPr id="38" name="Объект 50">
            <a:extLst>
              <a:ext uri="{FF2B5EF4-FFF2-40B4-BE49-F238E27FC236}">
                <a16:creationId xmlns:a16="http://schemas.microsoft.com/office/drawing/2014/main" xmlns="" id="{EFC1AFD3-7A4F-41A3-A591-B568317783EF}"/>
              </a:ext>
            </a:extLst>
          </p:cNvPr>
          <p:cNvSpPr txBox="1">
            <a:spLocks/>
          </p:cNvSpPr>
          <p:nvPr/>
        </p:nvSpPr>
        <p:spPr>
          <a:xfrm>
            <a:off x="1245836" y="3058527"/>
            <a:ext cx="10949163" cy="380106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3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Перечень необходимых мероприятий:</a:t>
            </a:r>
          </a:p>
          <a:p>
            <a:pPr>
              <a:lnSpc>
                <a:spcPct val="100000"/>
              </a:lnSpc>
              <a:spcBef>
                <a:spcPts val="0"/>
              </a:spcBef>
              <a:buAutoNum type="arabicPeriod"/>
            </a:pPr>
            <a:r>
              <a:rPr lang="ru-RU" sz="13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Водоснабжение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3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1.1.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3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1.2.	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3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ru-RU" sz="13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Водотведение</a:t>
            </a:r>
            <a:endParaRPr lang="ru-RU" sz="13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3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2.1.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3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2.2.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3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Газоснабжение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3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3.1.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3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3.2.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3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Теплоснабжение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3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4.1.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3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4.2.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3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5. Электроснабжение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3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5.1.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3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5.2.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endParaRPr lang="ru-RU" sz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Объект 50">
            <a:extLst>
              <a:ext uri="{FF2B5EF4-FFF2-40B4-BE49-F238E27FC236}">
                <a16:creationId xmlns:a16="http://schemas.microsoft.com/office/drawing/2014/main" xmlns="" id="{EFC1AFD3-7A4F-41A3-A591-B568317783EF}"/>
              </a:ext>
            </a:extLst>
          </p:cNvPr>
          <p:cNvSpPr txBox="1">
            <a:spLocks/>
          </p:cNvSpPr>
          <p:nvPr/>
        </p:nvSpPr>
        <p:spPr>
          <a:xfrm>
            <a:off x="1266523" y="1197546"/>
            <a:ext cx="5623152" cy="169888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Необходимые мощности: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Водоснабжение 			_ м</a:t>
            </a:r>
            <a:r>
              <a:rPr lang="ru-RU" sz="1600" baseline="30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/ч	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Водоотведение			_ м</a:t>
            </a:r>
            <a:r>
              <a:rPr lang="ru-RU" sz="1600" baseline="30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/ч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Газоснабжение		 	_ м</a:t>
            </a:r>
            <a:r>
              <a:rPr lang="ru-RU" sz="1600" baseline="30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/ч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Теплоснабжение		</a:t>
            </a:r>
            <a:r>
              <a:rPr lang="ru-RU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_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Гкал/час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5. Электроснабжение		_кВт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endParaRPr lang="ru-RU" sz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Номер слайда 3">
            <a:extLst>
              <a:ext uri="{FF2B5EF4-FFF2-40B4-BE49-F238E27FC236}">
                <a16:creationId xmlns:a16="http://schemas.microsoft.com/office/drawing/2014/main" xmlns="" id="{F7E94F09-EB7D-4B93-9913-1A40E6531D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38146" y="6357822"/>
            <a:ext cx="416779" cy="365210"/>
          </a:xfrm>
        </p:spPr>
        <p:txBody>
          <a:bodyPr/>
          <a:lstStyle/>
          <a:p>
            <a:r>
              <a:rPr lang="ru-RU" dirty="0" smtClean="0">
                <a:solidFill>
                  <a:srgbClr val="002060"/>
                </a:solidFill>
              </a:rPr>
              <a:t>15</a:t>
            </a:r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6810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Объект 50">
            <a:extLst>
              <a:ext uri="{FF2B5EF4-FFF2-40B4-BE49-F238E27FC236}">
                <a16:creationId xmlns:a16="http://schemas.microsoft.com/office/drawing/2014/main" xmlns="" id="{EFC1AFD3-7A4F-41A3-A591-B568317783EF}"/>
              </a:ext>
            </a:extLst>
          </p:cNvPr>
          <p:cNvSpPr txBox="1">
            <a:spLocks/>
          </p:cNvSpPr>
          <p:nvPr/>
        </p:nvSpPr>
        <p:spPr>
          <a:xfrm>
            <a:off x="6097587" y="189434"/>
            <a:ext cx="6097588" cy="32495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Планировочная организация территории</a:t>
            </a:r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xmlns="" id="{AAFE2B2D-5EBB-43F8-A014-433BCB0E73FD}"/>
              </a:ext>
            </a:extLst>
          </p:cNvPr>
          <p:cNvSpPr txBox="1">
            <a:spLocks/>
          </p:cNvSpPr>
          <p:nvPr/>
        </p:nvSpPr>
        <p:spPr>
          <a:xfrm>
            <a:off x="2150210" y="2951457"/>
            <a:ext cx="4629849" cy="1696291"/>
          </a:xfrm>
          <a:prstGeom prst="rect">
            <a:avLst/>
          </a:prstGeom>
        </p:spPr>
        <p:txBody>
          <a:bodyPr vert="horz" lIns="91461" tIns="45731" rIns="91461" bIns="45731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ru-RU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Схема</a:t>
            </a: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отображается проектное решение территории с условным обозначением границ территории комплексного развития, местоположения проектируемых зданий и сооружений, существующих зданий и сооружений, дорог и проездов, тротуаров, зон размещения площадок различного назначения, парковок, в том числе подземных, озеленения, красных линий</a:t>
            </a:r>
            <a:endParaRPr lang="ru-RU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345058" y="1269554"/>
            <a:ext cx="6240155" cy="53045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24EA3C4C-CA99-46A5-BC1B-FE3E3DC5CE63}"/>
              </a:ext>
            </a:extLst>
          </p:cNvPr>
          <p:cNvSpPr txBox="1"/>
          <p:nvPr/>
        </p:nvSpPr>
        <p:spPr>
          <a:xfrm>
            <a:off x="8260140" y="1270348"/>
            <a:ext cx="281388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spc="1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УСЛОВНЫЕ ОБОЗНАЧЕНИЯ</a:t>
            </a:r>
          </a:p>
        </p:txBody>
      </p:sp>
      <p:sp>
        <p:nvSpPr>
          <p:cNvPr id="8" name="Объект 8">
            <a:extLst>
              <a:ext uri="{FF2B5EF4-FFF2-40B4-BE49-F238E27FC236}">
                <a16:creationId xmlns:a16="http://schemas.microsoft.com/office/drawing/2014/main" xmlns="" id="{D005F34B-3056-4C4E-B1E5-CCEFC4037114}"/>
              </a:ext>
            </a:extLst>
          </p:cNvPr>
          <p:cNvSpPr txBox="1">
            <a:spLocks/>
          </p:cNvSpPr>
          <p:nvPr/>
        </p:nvSpPr>
        <p:spPr>
          <a:xfrm>
            <a:off x="8670828" y="1620192"/>
            <a:ext cx="3524347" cy="2529682"/>
          </a:xfrm>
          <a:prstGeom prst="rect">
            <a:avLst/>
          </a:prstGeom>
        </p:spPr>
        <p:txBody>
          <a:bodyPr/>
          <a:lstStyle>
            <a:lvl1pPr marL="408291" indent="-40829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84631" indent="-340243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3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60970" indent="-272194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05358" indent="-272194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49746" indent="-272194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94134" indent="-272194" algn="l" defTabSz="108877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38522" indent="-272194" algn="l" defTabSz="108877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82910" indent="-272194" algn="l" defTabSz="108877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27298" indent="-272194" algn="l" defTabSz="108877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ru-RU" sz="9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Границы рассматриваемой территории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endParaRPr lang="ru-RU" sz="9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ru-RU" sz="9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Проектируемые здания и сооружения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endParaRPr lang="ru-RU" sz="9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ru-RU" sz="9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Существующие здания и сооружения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endParaRPr lang="ru-RU" sz="9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ru-RU" sz="9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Дороги и проезды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endParaRPr lang="ru-RU" sz="9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ru-RU" sz="9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Тротуары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endParaRPr lang="ru-RU" sz="9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ru-RU" sz="9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Проектируемые площадки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endParaRPr lang="ru-RU" sz="9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ru-RU" sz="9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Озеленение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endParaRPr lang="ru-RU" sz="9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ru-RU" sz="9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Красные линии 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endParaRPr lang="ru-RU" sz="9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ru-RU" sz="9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Номер здания в экспликации/ этажность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endParaRPr lang="ru-RU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637BA9C4-C824-4199-B84E-B2ADF056ACC0}"/>
              </a:ext>
            </a:extLst>
          </p:cNvPr>
          <p:cNvSpPr/>
          <p:nvPr/>
        </p:nvSpPr>
        <p:spPr>
          <a:xfrm>
            <a:off x="8310955" y="1914789"/>
            <a:ext cx="180042" cy="180042"/>
          </a:xfrm>
          <a:prstGeom prst="rect">
            <a:avLst/>
          </a:prstGeom>
          <a:solidFill>
            <a:srgbClr val="FFFFFF"/>
          </a:solidFill>
          <a:ln w="1905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14E5279C-4D1C-4CFB-B795-83E8389590EE}"/>
              </a:ext>
            </a:extLst>
          </p:cNvPr>
          <p:cNvSpPr/>
          <p:nvPr/>
        </p:nvSpPr>
        <p:spPr>
          <a:xfrm>
            <a:off x="8309226" y="2458228"/>
            <a:ext cx="180042" cy="180042"/>
          </a:xfrm>
          <a:prstGeom prst="rect">
            <a:avLst/>
          </a:prstGeom>
          <a:solidFill>
            <a:srgbClr val="CDCDCD"/>
          </a:solidFill>
          <a:ln w="19050">
            <a:solidFill>
              <a:srgbClr val="B5B5B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8815CC87-B349-417C-A0DA-9842B71CD382}"/>
              </a:ext>
            </a:extLst>
          </p:cNvPr>
          <p:cNvSpPr/>
          <p:nvPr/>
        </p:nvSpPr>
        <p:spPr>
          <a:xfrm>
            <a:off x="8334252" y="3276458"/>
            <a:ext cx="180042" cy="180042"/>
          </a:xfrm>
          <a:prstGeom prst="rect">
            <a:avLst/>
          </a:prstGeom>
          <a:solidFill>
            <a:srgbClr val="A1DAA7"/>
          </a:solidFill>
          <a:ln w="9525">
            <a:solidFill>
              <a:srgbClr val="68856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xmlns="" id="{FD238915-A4A5-4524-9104-635CB8F1E904}"/>
              </a:ext>
            </a:extLst>
          </p:cNvPr>
          <p:cNvGrpSpPr/>
          <p:nvPr/>
        </p:nvGrpSpPr>
        <p:grpSpPr>
          <a:xfrm>
            <a:off x="8323291" y="3008785"/>
            <a:ext cx="176130" cy="180042"/>
            <a:chOff x="8899991" y="4507136"/>
            <a:chExt cx="176089" cy="180000"/>
          </a:xfrm>
        </p:grpSpPr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xmlns="" id="{6CAFD65B-CFF0-4F39-B4FB-59C78121B62F}"/>
                </a:ext>
              </a:extLst>
            </p:cNvPr>
            <p:cNvSpPr/>
            <p:nvPr/>
          </p:nvSpPr>
          <p:spPr>
            <a:xfrm>
              <a:off x="9018480" y="4507136"/>
              <a:ext cx="57600" cy="180000"/>
            </a:xfrm>
            <a:prstGeom prst="rect">
              <a:avLst/>
            </a:prstGeom>
            <a:solidFill>
              <a:srgbClr val="E39B4E"/>
            </a:solidFill>
            <a:ln w="9525">
              <a:solidFill>
                <a:srgbClr val="A9A8A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xmlns="" id="{FCE3E755-20AF-4C25-AEBE-F68FD5EB6D08}"/>
                </a:ext>
              </a:extLst>
            </p:cNvPr>
            <p:cNvSpPr/>
            <p:nvPr/>
          </p:nvSpPr>
          <p:spPr>
            <a:xfrm>
              <a:off x="8960880" y="4507136"/>
              <a:ext cx="57600" cy="180000"/>
            </a:xfrm>
            <a:prstGeom prst="rect">
              <a:avLst/>
            </a:prstGeom>
            <a:solidFill>
              <a:srgbClr val="FBBDAA"/>
            </a:solidFill>
            <a:ln w="9525">
              <a:solidFill>
                <a:srgbClr val="A9A8A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5" name="Прямоугольник 14">
              <a:extLst>
                <a:ext uri="{FF2B5EF4-FFF2-40B4-BE49-F238E27FC236}">
                  <a16:creationId xmlns:a16="http://schemas.microsoft.com/office/drawing/2014/main" xmlns="" id="{47B6DE36-A3F2-45A0-B9B8-71A0D90C86C2}"/>
                </a:ext>
              </a:extLst>
            </p:cNvPr>
            <p:cNvSpPr/>
            <p:nvPr/>
          </p:nvSpPr>
          <p:spPr>
            <a:xfrm>
              <a:off x="8899991" y="4507136"/>
              <a:ext cx="60888" cy="180000"/>
            </a:xfrm>
            <a:prstGeom prst="rect">
              <a:avLst/>
            </a:prstGeom>
            <a:solidFill>
              <a:srgbClr val="FFDC8C"/>
            </a:solidFill>
            <a:ln w="9525">
              <a:solidFill>
                <a:srgbClr val="A9A8A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xmlns="" id="{0A652DD2-D0C8-4232-A2C0-EEBD30239C12}"/>
              </a:ext>
            </a:extLst>
          </p:cNvPr>
          <p:cNvCxnSpPr>
            <a:cxnSpLocks/>
          </p:cNvCxnSpPr>
          <p:nvPr/>
        </p:nvCxnSpPr>
        <p:spPr>
          <a:xfrm>
            <a:off x="8318286" y="3676875"/>
            <a:ext cx="180042" cy="0"/>
          </a:xfrm>
          <a:prstGeom prst="line">
            <a:avLst/>
          </a:prstGeom>
          <a:ln w="38100">
            <a:solidFill>
              <a:srgbClr val="FF1D1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xmlns="" id="{D0AAB15D-4997-4472-9F79-757BC549EF9A}"/>
              </a:ext>
            </a:extLst>
          </p:cNvPr>
          <p:cNvSpPr/>
          <p:nvPr/>
        </p:nvSpPr>
        <p:spPr>
          <a:xfrm>
            <a:off x="8309226" y="1626162"/>
            <a:ext cx="180042" cy="180042"/>
          </a:xfrm>
          <a:prstGeom prst="rect">
            <a:avLst/>
          </a:prstGeom>
          <a:noFill/>
          <a:ln w="19050">
            <a:solidFill>
              <a:srgbClr val="981E97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8" name="Группа 17">
            <a:extLst>
              <a:ext uri="{FF2B5EF4-FFF2-40B4-BE49-F238E27FC236}">
                <a16:creationId xmlns:a16="http://schemas.microsoft.com/office/drawing/2014/main" xmlns="" id="{D4D4C422-398B-45EA-8131-4C8201E6885B}"/>
              </a:ext>
            </a:extLst>
          </p:cNvPr>
          <p:cNvGrpSpPr/>
          <p:nvPr/>
        </p:nvGrpSpPr>
        <p:grpSpPr>
          <a:xfrm>
            <a:off x="8320242" y="2197105"/>
            <a:ext cx="180042" cy="180042"/>
            <a:chOff x="8800080" y="3807824"/>
            <a:chExt cx="180000" cy="180000"/>
          </a:xfrm>
          <a:solidFill>
            <a:srgbClr val="CDCDCD"/>
          </a:solidFill>
        </p:grpSpPr>
        <p:sp>
          <p:nvSpPr>
            <p:cNvPr id="19" name="Прямоугольник 18">
              <a:extLst>
                <a:ext uri="{FF2B5EF4-FFF2-40B4-BE49-F238E27FC236}">
                  <a16:creationId xmlns:a16="http://schemas.microsoft.com/office/drawing/2014/main" xmlns="" id="{93C80668-6D27-433C-A497-7B44F03AEFCB}"/>
                </a:ext>
              </a:extLst>
            </p:cNvPr>
            <p:cNvSpPr/>
            <p:nvPr/>
          </p:nvSpPr>
          <p:spPr>
            <a:xfrm>
              <a:off x="8800080" y="3807824"/>
              <a:ext cx="180000" cy="180000"/>
            </a:xfrm>
            <a:prstGeom prst="rect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20" name="Прямая соединительная линия 19">
              <a:extLst>
                <a:ext uri="{FF2B5EF4-FFF2-40B4-BE49-F238E27FC236}">
                  <a16:creationId xmlns:a16="http://schemas.microsoft.com/office/drawing/2014/main" xmlns="" id="{1817BF88-CA1F-4254-BA95-FB55B24522A4}"/>
                </a:ext>
              </a:extLst>
            </p:cNvPr>
            <p:cNvCxnSpPr>
              <a:stCxn id="19" idx="1"/>
              <a:endCxn id="19" idx="0"/>
            </p:cNvCxnSpPr>
            <p:nvPr/>
          </p:nvCxnSpPr>
          <p:spPr>
            <a:xfrm flipV="1">
              <a:off x="8800080" y="3807824"/>
              <a:ext cx="90000" cy="90000"/>
            </a:xfrm>
            <a:prstGeom prst="line">
              <a:avLst/>
            </a:prstGeom>
            <a:grpFill/>
            <a:ln w="635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>
              <a:extLst>
                <a:ext uri="{FF2B5EF4-FFF2-40B4-BE49-F238E27FC236}">
                  <a16:creationId xmlns:a16="http://schemas.microsoft.com/office/drawing/2014/main" xmlns="" id="{EEDEB4D3-E97B-47AF-8F32-F69FFE5FFF6E}"/>
                </a:ext>
              </a:extLst>
            </p:cNvPr>
            <p:cNvCxnSpPr/>
            <p:nvPr/>
          </p:nvCxnSpPr>
          <p:spPr>
            <a:xfrm flipV="1">
              <a:off x="8890080" y="3897824"/>
              <a:ext cx="90000" cy="90000"/>
            </a:xfrm>
            <a:prstGeom prst="line">
              <a:avLst/>
            </a:prstGeom>
            <a:grpFill/>
            <a:ln w="635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2" name="Прямая соединительная линия 21">
              <a:extLst>
                <a:ext uri="{FF2B5EF4-FFF2-40B4-BE49-F238E27FC236}">
                  <a16:creationId xmlns:a16="http://schemas.microsoft.com/office/drawing/2014/main" xmlns="" id="{8FFC774E-9B08-4429-B528-13F1C7C78C4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800080" y="3811736"/>
              <a:ext cx="176089" cy="176088"/>
            </a:xfrm>
            <a:prstGeom prst="line">
              <a:avLst/>
            </a:prstGeom>
            <a:grpFill/>
            <a:ln w="635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</p:grp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xmlns="" id="{D9654BA6-DF31-45DD-86D3-E38FC82A352C}"/>
              </a:ext>
            </a:extLst>
          </p:cNvPr>
          <p:cNvSpPr/>
          <p:nvPr/>
        </p:nvSpPr>
        <p:spPr>
          <a:xfrm>
            <a:off x="8309226" y="2713542"/>
            <a:ext cx="180042" cy="180042"/>
          </a:xfrm>
          <a:prstGeom prst="rect">
            <a:avLst/>
          </a:prstGeom>
          <a:solidFill>
            <a:srgbClr val="FFF8CB"/>
          </a:solidFill>
          <a:ln w="9525">
            <a:solidFill>
              <a:srgbClr val="A9A8A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4" name="Группа 23">
            <a:extLst>
              <a:ext uri="{FF2B5EF4-FFF2-40B4-BE49-F238E27FC236}">
                <a16:creationId xmlns:a16="http://schemas.microsoft.com/office/drawing/2014/main" xmlns="" id="{7D9BD7AE-43D1-48CB-B157-655C10E1E132}"/>
              </a:ext>
            </a:extLst>
          </p:cNvPr>
          <p:cNvGrpSpPr/>
          <p:nvPr/>
        </p:nvGrpSpPr>
        <p:grpSpPr>
          <a:xfrm>
            <a:off x="8317663" y="3799603"/>
            <a:ext cx="216050" cy="289890"/>
            <a:chOff x="8569115" y="3555719"/>
            <a:chExt cx="244641" cy="328252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xmlns="" id="{427ED760-6350-4608-AC9C-AF1B82E55C29}"/>
                </a:ext>
              </a:extLst>
            </p:cNvPr>
            <p:cNvSpPr txBox="1"/>
            <p:nvPr/>
          </p:nvSpPr>
          <p:spPr>
            <a:xfrm>
              <a:off x="8569115" y="3555719"/>
              <a:ext cx="244640" cy="3282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Bef>
                  <a:spcPts val="100"/>
                </a:spcBef>
              </a:pPr>
              <a:r>
                <a:rPr lang="en-US" sz="600" dirty="0">
                  <a:solidFill>
                    <a:prstClr val="black"/>
                  </a:solidFill>
                  <a:latin typeface="+mj-lt"/>
                </a:rPr>
                <a:t>1</a:t>
              </a:r>
            </a:p>
            <a:p>
              <a:pPr algn="ctr">
                <a:spcBef>
                  <a:spcPts val="100"/>
                </a:spcBef>
              </a:pPr>
              <a:r>
                <a:rPr lang="ru-RU" sz="600" dirty="0">
                  <a:solidFill>
                    <a:prstClr val="black"/>
                  </a:solidFill>
                  <a:latin typeface="+mj-lt"/>
                </a:rPr>
                <a:t>8</a:t>
              </a:r>
            </a:p>
          </p:txBody>
        </p:sp>
        <p:sp>
          <p:nvSpPr>
            <p:cNvPr id="26" name="Овал 25">
              <a:extLst>
                <a:ext uri="{FF2B5EF4-FFF2-40B4-BE49-F238E27FC236}">
                  <a16:creationId xmlns:a16="http://schemas.microsoft.com/office/drawing/2014/main" xmlns="" id="{5F80E94E-7223-49F3-AA17-B9A9EEB38FD4}"/>
                </a:ext>
              </a:extLst>
            </p:cNvPr>
            <p:cNvSpPr/>
            <p:nvPr/>
          </p:nvSpPr>
          <p:spPr>
            <a:xfrm flipH="1">
              <a:off x="8569115" y="3594540"/>
              <a:ext cx="244641" cy="244641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27" name="Прямая соединительная линия 26">
              <a:extLst>
                <a:ext uri="{FF2B5EF4-FFF2-40B4-BE49-F238E27FC236}">
                  <a16:creationId xmlns:a16="http://schemas.microsoft.com/office/drawing/2014/main" xmlns="" id="{7FF170E2-3D4E-403F-8F65-84292AE83E0A}"/>
                </a:ext>
              </a:extLst>
            </p:cNvPr>
            <p:cNvCxnSpPr>
              <a:cxnSpLocks/>
              <a:stCxn id="26" idx="6"/>
              <a:endCxn id="26" idx="2"/>
            </p:cNvCxnSpPr>
            <p:nvPr/>
          </p:nvCxnSpPr>
          <p:spPr>
            <a:xfrm>
              <a:off x="8569115" y="3716861"/>
              <a:ext cx="244641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Объект 8">
            <a:extLst>
              <a:ext uri="{FF2B5EF4-FFF2-40B4-BE49-F238E27FC236}">
                <a16:creationId xmlns:a16="http://schemas.microsoft.com/office/drawing/2014/main" xmlns="" id="{D005F34B-3056-4C4E-B1E5-CCEFC4037114}"/>
              </a:ext>
            </a:extLst>
          </p:cNvPr>
          <p:cNvSpPr txBox="1">
            <a:spLocks/>
          </p:cNvSpPr>
          <p:nvPr/>
        </p:nvSpPr>
        <p:spPr>
          <a:xfrm>
            <a:off x="8317663" y="4259937"/>
            <a:ext cx="3877512" cy="257643"/>
          </a:xfrm>
          <a:prstGeom prst="rect">
            <a:avLst/>
          </a:prstGeom>
        </p:spPr>
        <p:txBody>
          <a:bodyPr/>
          <a:lstStyle>
            <a:lvl1pPr marL="408291" indent="-40829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84631" indent="-340243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3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60970" indent="-272194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05358" indent="-272194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49746" indent="-272194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94134" indent="-272194" algn="l" defTabSz="108877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38522" indent="-272194" algn="l" defTabSz="108877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82910" indent="-272194" algn="l" defTabSz="108877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27298" indent="-272194" algn="l" defTabSz="108877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charset="0"/>
              <a:buNone/>
            </a:pPr>
            <a:r>
              <a:rPr lang="ru-RU" sz="9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Экспликация зданий, сооружений</a:t>
            </a:r>
            <a:endParaRPr lang="ru-RU" sz="9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9" name="Таблица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9220107"/>
              </p:ext>
            </p:extLst>
          </p:nvPr>
        </p:nvGraphicFramePr>
        <p:xfrm>
          <a:off x="8257827" y="4517580"/>
          <a:ext cx="3866666" cy="14837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4383"/>
                <a:gridCol w="2350229"/>
                <a:gridCol w="822054"/>
              </a:tblGrid>
              <a:tr h="370926">
                <a:tc>
                  <a:txBody>
                    <a:bodyPr/>
                    <a:lstStyle/>
                    <a:p>
                      <a:pPr algn="ctr"/>
                      <a:r>
                        <a:rPr lang="ru-RU" sz="800" b="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№</a:t>
                      </a:r>
                      <a:r>
                        <a:rPr lang="ru-RU" sz="800" b="0" baseline="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по схеме</a:t>
                      </a:r>
                      <a:endParaRPr lang="ru-RU" sz="800" b="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61" marR="91461" marT="45731" marB="4573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</a:t>
                      </a:r>
                      <a:r>
                        <a:rPr lang="ru-RU" sz="800" b="0" baseline="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(назначение)</a:t>
                      </a:r>
                      <a:endParaRPr lang="ru-RU" sz="800" b="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61" marR="91461" marT="45731" marB="4573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Этажность</a:t>
                      </a:r>
                      <a:endParaRPr lang="ru-RU" sz="800" b="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61" marR="91461" marT="45731" marB="4573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926">
                <a:tc>
                  <a:txBody>
                    <a:bodyPr/>
                    <a:lstStyle/>
                    <a:p>
                      <a:endParaRPr lang="ru-RU" sz="9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61" marR="91461" marT="45731" marB="4573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9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61" marR="91461" marT="45731" marB="4573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9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61" marR="91461" marT="45731" marB="4573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926">
                <a:tc>
                  <a:txBody>
                    <a:bodyPr/>
                    <a:lstStyle/>
                    <a:p>
                      <a:endParaRPr lang="ru-RU" sz="9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61" marR="91461" marT="45731" marB="4573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9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61" marR="91461" marT="45731" marB="4573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9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61" marR="91461" marT="45731" marB="4573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926">
                <a:tc>
                  <a:txBody>
                    <a:bodyPr/>
                    <a:lstStyle/>
                    <a:p>
                      <a:endParaRPr lang="ru-RU" sz="90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61" marR="91461" marT="45731" marB="4573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9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61" marR="91461" marT="45731" marB="4573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9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61" marR="91461" marT="45731" marB="4573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0" name="Номер слайда 3">
            <a:extLst>
              <a:ext uri="{FF2B5EF4-FFF2-40B4-BE49-F238E27FC236}">
                <a16:creationId xmlns:a16="http://schemas.microsoft.com/office/drawing/2014/main" xmlns="" id="{F7E94F09-EB7D-4B93-9913-1A40E6531D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38146" y="6357822"/>
            <a:ext cx="416779" cy="365210"/>
          </a:xfrm>
        </p:spPr>
        <p:txBody>
          <a:bodyPr/>
          <a:lstStyle/>
          <a:p>
            <a:r>
              <a:rPr lang="ru-RU" dirty="0" smtClean="0">
                <a:solidFill>
                  <a:srgbClr val="002060"/>
                </a:solidFill>
              </a:rPr>
              <a:t>16</a:t>
            </a:r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6074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Текст 2">
            <a:extLst>
              <a:ext uri="{FF2B5EF4-FFF2-40B4-BE49-F238E27FC236}">
                <a16:creationId xmlns:a16="http://schemas.microsoft.com/office/drawing/2014/main" xmlns="" id="{7886D040-84EF-46DF-A323-B13879A749AD}"/>
              </a:ext>
            </a:extLst>
          </p:cNvPr>
          <p:cNvSpPr>
            <a:spLocks noGrp="1"/>
          </p:cNvSpPr>
          <p:nvPr>
            <p:ph type="body" sz="half" idx="14"/>
          </p:nvPr>
        </p:nvSpPr>
        <p:spPr>
          <a:xfrm>
            <a:off x="6817667" y="189434"/>
            <a:ext cx="5377508" cy="407807"/>
          </a:xfrm>
        </p:spPr>
        <p:txBody>
          <a:bodyPr anchor="ctr">
            <a:noAutofit/>
          </a:bodyPr>
          <a:lstStyle/>
          <a:p>
            <a:pPr algn="r"/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Основные технико-экономические показатели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xmlns="" id="{FC76215C-2814-401F-B16C-2596DB9B77A8}"/>
              </a:ext>
            </a:extLst>
          </p:cNvPr>
          <p:cNvSpPr txBox="1"/>
          <p:nvPr/>
        </p:nvSpPr>
        <p:spPr>
          <a:xfrm>
            <a:off x="1489075" y="1197546"/>
            <a:ext cx="4697211" cy="28424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spc="1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ПРОЕКТИРУЕМЫЕ ОБЪЕКТЫ</a:t>
            </a:r>
          </a:p>
          <a:p>
            <a:r>
              <a:rPr lang="ru-RU" sz="1000" spc="1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МКД			_ шт.</a:t>
            </a:r>
          </a:p>
          <a:p>
            <a:r>
              <a:rPr lang="ru-RU" sz="1000" spc="1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Материал проектируемых МКД	_</a:t>
            </a:r>
          </a:p>
          <a:p>
            <a:r>
              <a:rPr lang="ru-RU" sz="1000" spc="1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Площадь застройки		_ м</a:t>
            </a:r>
            <a:r>
              <a:rPr lang="ru-RU" sz="1000" spc="100" baseline="30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ru-RU" sz="1000" spc="1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000" spc="1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Этажность			_ </a:t>
            </a:r>
            <a:r>
              <a:rPr lang="ru-RU" sz="1000" spc="1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эт</a:t>
            </a:r>
            <a:r>
              <a:rPr lang="ru-RU" sz="1000" spc="1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ru-RU" sz="1000" spc="1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Площадь жилая		_ м</a:t>
            </a:r>
            <a:r>
              <a:rPr lang="ru-RU" sz="1000" spc="100" baseline="30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  <a:p>
            <a:r>
              <a:rPr lang="ru-RU" sz="1000" spc="1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Площадь встроенных помещений	_ м</a:t>
            </a:r>
            <a:r>
              <a:rPr lang="ru-RU" sz="1000" spc="100" baseline="30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ru-RU" sz="1000" spc="1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000" spc="1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Количество жителей		_ чел.</a:t>
            </a:r>
          </a:p>
          <a:p>
            <a:r>
              <a:rPr lang="ru-RU" sz="1000" spc="1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Количество квартир		_ м</a:t>
            </a:r>
            <a:r>
              <a:rPr lang="ru-RU" sz="1000" spc="100" baseline="30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ru-RU" sz="1000" spc="1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000" spc="1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Парковочные места		_ </a:t>
            </a:r>
            <a:r>
              <a:rPr lang="ru-RU" sz="1000" spc="1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маш</a:t>
            </a:r>
            <a:r>
              <a:rPr lang="ru-RU" sz="1000" spc="1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/мест</a:t>
            </a:r>
          </a:p>
          <a:p>
            <a:endParaRPr lang="ru-RU" sz="1000" spc="1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000" spc="1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Иные объекты (с уточнением)	_ шт.</a:t>
            </a:r>
          </a:p>
          <a:p>
            <a:r>
              <a:rPr lang="ru-RU" sz="1000" spc="1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Площадь застройки		_ м</a:t>
            </a:r>
            <a:r>
              <a:rPr lang="ru-RU" sz="1000" spc="100" baseline="30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ru-RU" sz="1000" spc="1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000" spc="1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Площадь нежилая		_ м</a:t>
            </a:r>
            <a:r>
              <a:rPr lang="ru-RU" sz="1000" spc="100" baseline="30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  <a:p>
            <a:endParaRPr lang="ru-RU" sz="1000" spc="100" baseline="30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000" spc="1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Площадь озеленения		_ м</a:t>
            </a:r>
            <a:r>
              <a:rPr lang="ru-RU" sz="1000" spc="100" baseline="30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  <a:p>
            <a:endParaRPr lang="ru-RU" sz="1000" spc="1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000" spc="1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Коэффициент плотности застройки	_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489075" y="4561300"/>
            <a:ext cx="5078299" cy="193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</a:pPr>
            <a:r>
              <a:rPr lang="ru-RU" sz="1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Потребность в  ДДУ 		_мест</a:t>
            </a:r>
          </a:p>
          <a:p>
            <a:pPr>
              <a:spcBef>
                <a:spcPts val="0"/>
              </a:spcBef>
            </a:pPr>
            <a:r>
              <a:rPr lang="ru-RU" sz="1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школах  		_ уч. </a:t>
            </a:r>
          </a:p>
          <a:p>
            <a:pPr>
              <a:spcBef>
                <a:spcPts val="0"/>
              </a:spcBef>
            </a:pPr>
            <a:endParaRPr lang="ru-RU" sz="1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</a:pPr>
            <a:r>
              <a:rPr lang="ru-RU" sz="1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Предложения по обеспечению местами в ДДУ, школах (подробно)*</a:t>
            </a:r>
          </a:p>
          <a:p>
            <a:pPr>
              <a:spcBef>
                <a:spcPts val="0"/>
              </a:spcBef>
            </a:pPr>
            <a:endParaRPr lang="ru-RU" sz="1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</a:pPr>
            <a:r>
              <a:rPr lang="ru-RU" sz="1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Потребность в медицинских учреждениях 	_пос./смену</a:t>
            </a:r>
          </a:p>
          <a:p>
            <a:pPr>
              <a:spcBef>
                <a:spcPts val="0"/>
              </a:spcBef>
            </a:pPr>
            <a:endParaRPr lang="ru-RU" sz="1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</a:pPr>
            <a:r>
              <a:rPr lang="ru-RU" sz="1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Протяженность УДС 		_м</a:t>
            </a:r>
          </a:p>
          <a:p>
            <a:pPr>
              <a:spcBef>
                <a:spcPts val="0"/>
              </a:spcBef>
            </a:pPr>
            <a:r>
              <a:rPr lang="ru-RU" sz="1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Протяженность внутриквартальных</a:t>
            </a:r>
          </a:p>
          <a:p>
            <a:pPr>
              <a:spcBef>
                <a:spcPts val="0"/>
              </a:spcBef>
            </a:pPr>
            <a:r>
              <a:rPr lang="ru-RU" sz="1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проездов			_м</a:t>
            </a:r>
          </a:p>
          <a:p>
            <a:pPr>
              <a:spcBef>
                <a:spcPts val="0"/>
              </a:spcBef>
            </a:pPr>
            <a:endParaRPr lang="ru-RU" sz="1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</a:pPr>
            <a:r>
              <a:rPr lang="ru-RU" sz="1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r>
              <a:rPr lang="ru-RU" sz="7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 необходимости на отдельном слайде</a:t>
            </a:r>
          </a:p>
        </p:txBody>
      </p:sp>
      <p:sp>
        <p:nvSpPr>
          <p:cNvPr id="5" name="Номер слайда 3">
            <a:extLst>
              <a:ext uri="{FF2B5EF4-FFF2-40B4-BE49-F238E27FC236}">
                <a16:creationId xmlns:a16="http://schemas.microsoft.com/office/drawing/2014/main" xmlns="" id="{F7E94F09-EB7D-4B93-9913-1A40E6531D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38146" y="6357822"/>
            <a:ext cx="416779" cy="365210"/>
          </a:xfrm>
        </p:spPr>
        <p:txBody>
          <a:bodyPr/>
          <a:lstStyle/>
          <a:p>
            <a:r>
              <a:rPr lang="ru-RU" dirty="0" smtClean="0">
                <a:solidFill>
                  <a:srgbClr val="002060"/>
                </a:solidFill>
              </a:rPr>
              <a:t>17</a:t>
            </a:r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8432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Текст 2">
            <a:extLst>
              <a:ext uri="{FF2B5EF4-FFF2-40B4-BE49-F238E27FC236}">
                <a16:creationId xmlns:a16="http://schemas.microsoft.com/office/drawing/2014/main" xmlns="" id="{A0F43C67-163A-4463-BCF8-92BA74A49DCF}"/>
              </a:ext>
            </a:extLst>
          </p:cNvPr>
          <p:cNvSpPr>
            <a:spLocks noGrp="1"/>
          </p:cNvSpPr>
          <p:nvPr>
            <p:ph type="body" sz="half" idx="14"/>
          </p:nvPr>
        </p:nvSpPr>
        <p:spPr>
          <a:xfrm>
            <a:off x="6097764" y="47622"/>
            <a:ext cx="6097411" cy="830494"/>
          </a:xfrm>
        </p:spPr>
        <p:txBody>
          <a:bodyPr anchor="ctr">
            <a:noAutofit/>
          </a:bodyPr>
          <a:lstStyle/>
          <a:p>
            <a:pPr algn="r"/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Принципиальная схема возможности </a:t>
            </a:r>
            <a:r>
              <a:rPr lang="ru-RU" sz="16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инсолирования</a:t>
            </a:r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жилых помещений и объектов социальной инфраструктуры с указанием секторов инсоляции и </a:t>
            </a:r>
            <a:r>
              <a:rPr lang="ru-RU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времени</a:t>
            </a:r>
            <a:endParaRPr lang="ru-RU" sz="16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" name="Текст 2">
            <a:extLst>
              <a:ext uri="{FF2B5EF4-FFF2-40B4-BE49-F238E27FC236}">
                <a16:creationId xmlns:a16="http://schemas.microsoft.com/office/drawing/2014/main" xmlns="" id="{AAFE2B2D-5EBB-43F8-A014-433BCB0E73FD}"/>
              </a:ext>
            </a:extLst>
          </p:cNvPr>
          <p:cNvSpPr txBox="1">
            <a:spLocks/>
          </p:cNvSpPr>
          <p:nvPr/>
        </p:nvSpPr>
        <p:spPr>
          <a:xfrm>
            <a:off x="2281163" y="3285778"/>
            <a:ext cx="4629849" cy="844645"/>
          </a:xfrm>
          <a:prstGeom prst="rect">
            <a:avLst/>
          </a:prstGeom>
        </p:spPr>
        <p:txBody>
          <a:bodyPr vert="horz" lIns="91461" tIns="45731" rIns="91461" bIns="45731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ru-RU" sz="2000" dirty="0" smtClean="0">
                <a:solidFill>
                  <a:srgbClr val="002060"/>
                </a:solidFill>
                <a:latin typeface="+mj-lt"/>
              </a:rPr>
              <a:t>Схема</a:t>
            </a:r>
            <a:endParaRPr lang="ru-RU" sz="2000" dirty="0">
              <a:solidFill>
                <a:srgbClr val="002060"/>
              </a:solidFill>
              <a:latin typeface="+mj-lt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ru-RU" dirty="0">
                <a:solidFill>
                  <a:srgbClr val="002060"/>
                </a:solidFill>
              </a:rPr>
              <a:t>отображаются существующие и проектируемые объекты капитального строительства и расчетный сектор инсоляции с указанием часов</a:t>
            </a:r>
            <a:endParaRPr lang="ru-RU" dirty="0">
              <a:solidFill>
                <a:srgbClr val="002060"/>
              </a:solidFill>
              <a:latin typeface="+mj-lt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24EA3C4C-CA99-46A5-BC1B-FE3E3DC5CE63}"/>
              </a:ext>
            </a:extLst>
          </p:cNvPr>
          <p:cNvSpPr txBox="1"/>
          <p:nvPr/>
        </p:nvSpPr>
        <p:spPr>
          <a:xfrm>
            <a:off x="8267815" y="1247474"/>
            <a:ext cx="281388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spc="1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УСЛОВНЫЕ ОБОЗНАЧЕНИЯ</a:t>
            </a:r>
          </a:p>
        </p:txBody>
      </p:sp>
      <p:sp>
        <p:nvSpPr>
          <p:cNvPr id="9" name="Объект 8">
            <a:extLst>
              <a:ext uri="{FF2B5EF4-FFF2-40B4-BE49-F238E27FC236}">
                <a16:creationId xmlns:a16="http://schemas.microsoft.com/office/drawing/2014/main" xmlns="" id="{D005F34B-3056-4C4E-B1E5-CCEFC4037114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8550026" y="1644952"/>
            <a:ext cx="3524347" cy="2316983"/>
          </a:xfrm>
        </p:spPr>
        <p:txBody>
          <a:bodyPr/>
          <a:lstStyle/>
          <a:p>
            <a:pPr marL="0" indent="0">
              <a:buNone/>
            </a:pPr>
            <a:r>
              <a:rPr lang="ru-RU" sz="9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Границы рассматриваемой территории</a:t>
            </a:r>
          </a:p>
          <a:p>
            <a:pPr marL="0" indent="0">
              <a:buNone/>
            </a:pPr>
            <a:endParaRPr lang="ru-RU" sz="9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sz="9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Проектируемые </a:t>
            </a:r>
            <a:r>
              <a:rPr lang="ru-RU" sz="9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здания и сооружения</a:t>
            </a:r>
          </a:p>
          <a:p>
            <a:pPr marL="0" indent="0">
              <a:buNone/>
            </a:pPr>
            <a:endParaRPr lang="ru-RU" sz="9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sz="9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Существующие </a:t>
            </a:r>
            <a:r>
              <a:rPr lang="ru-RU" sz="9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здания и сооружения</a:t>
            </a:r>
          </a:p>
          <a:p>
            <a:pPr marL="0" indent="0">
              <a:buNone/>
            </a:pPr>
            <a:endParaRPr lang="ru-RU" sz="9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sz="9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Расчетный </a:t>
            </a:r>
            <a:r>
              <a:rPr lang="ru-RU" sz="9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сектор инсоляции с указанием часов</a:t>
            </a:r>
          </a:p>
          <a:p>
            <a:pPr marL="0" indent="0">
              <a:buNone/>
            </a:pPr>
            <a:endParaRPr lang="ru-RU" sz="9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sz="9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Красные </a:t>
            </a:r>
            <a:r>
              <a:rPr lang="ru-RU" sz="9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линии</a:t>
            </a:r>
          </a:p>
          <a:p>
            <a:pPr marL="0" indent="0">
              <a:buNone/>
            </a:pPr>
            <a:endParaRPr lang="ru-RU" sz="9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sz="9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Номер </a:t>
            </a:r>
            <a:r>
              <a:rPr lang="ru-RU" sz="9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здания в экспликации/ этажность</a:t>
            </a:r>
          </a:p>
          <a:p>
            <a:pPr marL="0" indent="0">
              <a:buNone/>
            </a:pPr>
            <a:endParaRPr lang="ru-RU" sz="900" dirty="0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637BA9C4-C824-4199-B84E-B2ADF056ACC0}"/>
              </a:ext>
            </a:extLst>
          </p:cNvPr>
          <p:cNvSpPr/>
          <p:nvPr/>
        </p:nvSpPr>
        <p:spPr>
          <a:xfrm>
            <a:off x="8277623" y="1997308"/>
            <a:ext cx="180042" cy="180042"/>
          </a:xfrm>
          <a:prstGeom prst="rect">
            <a:avLst/>
          </a:prstGeom>
          <a:solidFill>
            <a:srgbClr val="FFFFFF"/>
          </a:solidFill>
          <a:ln w="1905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14E5279C-4D1C-4CFB-B795-83E8389590EE}"/>
              </a:ext>
            </a:extLst>
          </p:cNvPr>
          <p:cNvSpPr/>
          <p:nvPr/>
        </p:nvSpPr>
        <p:spPr>
          <a:xfrm>
            <a:off x="8274369" y="2659432"/>
            <a:ext cx="180042" cy="180042"/>
          </a:xfrm>
          <a:prstGeom prst="rect">
            <a:avLst/>
          </a:prstGeom>
          <a:solidFill>
            <a:srgbClr val="FFFF00">
              <a:alpha val="73000"/>
            </a:srgbClr>
          </a:solidFill>
          <a:ln w="19050">
            <a:solidFill>
              <a:srgbClr val="CC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xmlns="" id="{0A652DD2-D0C8-4232-A2C0-EEBD30239C12}"/>
              </a:ext>
            </a:extLst>
          </p:cNvPr>
          <p:cNvCxnSpPr>
            <a:cxnSpLocks/>
          </p:cNvCxnSpPr>
          <p:nvPr/>
        </p:nvCxnSpPr>
        <p:spPr>
          <a:xfrm>
            <a:off x="8273711" y="3069754"/>
            <a:ext cx="180042" cy="0"/>
          </a:xfrm>
          <a:prstGeom prst="line">
            <a:avLst/>
          </a:prstGeom>
          <a:ln w="38100">
            <a:solidFill>
              <a:srgbClr val="FF1D1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xmlns="" id="{D0AAB15D-4997-4472-9F79-757BC549EF9A}"/>
              </a:ext>
            </a:extLst>
          </p:cNvPr>
          <p:cNvSpPr/>
          <p:nvPr/>
        </p:nvSpPr>
        <p:spPr>
          <a:xfrm>
            <a:off x="8274369" y="1649343"/>
            <a:ext cx="180042" cy="180042"/>
          </a:xfrm>
          <a:prstGeom prst="rect">
            <a:avLst/>
          </a:prstGeom>
          <a:noFill/>
          <a:ln w="19050">
            <a:solidFill>
              <a:srgbClr val="981E97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9" name="Группа 18">
            <a:extLst>
              <a:ext uri="{FF2B5EF4-FFF2-40B4-BE49-F238E27FC236}">
                <a16:creationId xmlns:a16="http://schemas.microsoft.com/office/drawing/2014/main" xmlns="" id="{D4D4C422-398B-45EA-8131-4C8201E6885B}"/>
              </a:ext>
            </a:extLst>
          </p:cNvPr>
          <p:cNvGrpSpPr/>
          <p:nvPr/>
        </p:nvGrpSpPr>
        <p:grpSpPr>
          <a:xfrm>
            <a:off x="8277623" y="2309443"/>
            <a:ext cx="180042" cy="180042"/>
            <a:chOff x="8800080" y="3807824"/>
            <a:chExt cx="180000" cy="180000"/>
          </a:xfrm>
          <a:solidFill>
            <a:srgbClr val="CDCDCD"/>
          </a:solidFill>
        </p:grpSpPr>
        <p:sp>
          <p:nvSpPr>
            <p:cNvPr id="20" name="Прямоугольник 19">
              <a:extLst>
                <a:ext uri="{FF2B5EF4-FFF2-40B4-BE49-F238E27FC236}">
                  <a16:creationId xmlns:a16="http://schemas.microsoft.com/office/drawing/2014/main" xmlns="" id="{93C80668-6D27-433C-A497-7B44F03AEFCB}"/>
                </a:ext>
              </a:extLst>
            </p:cNvPr>
            <p:cNvSpPr/>
            <p:nvPr/>
          </p:nvSpPr>
          <p:spPr>
            <a:xfrm>
              <a:off x="8800080" y="3807824"/>
              <a:ext cx="180000" cy="180000"/>
            </a:xfrm>
            <a:prstGeom prst="rect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21" name="Прямая соединительная линия 20">
              <a:extLst>
                <a:ext uri="{FF2B5EF4-FFF2-40B4-BE49-F238E27FC236}">
                  <a16:creationId xmlns:a16="http://schemas.microsoft.com/office/drawing/2014/main" xmlns="" id="{1817BF88-CA1F-4254-BA95-FB55B24522A4}"/>
                </a:ext>
              </a:extLst>
            </p:cNvPr>
            <p:cNvCxnSpPr>
              <a:stCxn id="20" idx="1"/>
              <a:endCxn id="20" idx="0"/>
            </p:cNvCxnSpPr>
            <p:nvPr/>
          </p:nvCxnSpPr>
          <p:spPr>
            <a:xfrm flipV="1">
              <a:off x="8800080" y="3807824"/>
              <a:ext cx="90000" cy="90000"/>
            </a:xfrm>
            <a:prstGeom prst="line">
              <a:avLst/>
            </a:prstGeom>
            <a:grpFill/>
            <a:ln w="635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2" name="Прямая соединительная линия 21">
              <a:extLst>
                <a:ext uri="{FF2B5EF4-FFF2-40B4-BE49-F238E27FC236}">
                  <a16:creationId xmlns:a16="http://schemas.microsoft.com/office/drawing/2014/main" xmlns="" id="{EEDEB4D3-E97B-47AF-8F32-F69FFE5FFF6E}"/>
                </a:ext>
              </a:extLst>
            </p:cNvPr>
            <p:cNvCxnSpPr/>
            <p:nvPr/>
          </p:nvCxnSpPr>
          <p:spPr>
            <a:xfrm flipV="1">
              <a:off x="8890080" y="3897824"/>
              <a:ext cx="90000" cy="90000"/>
            </a:xfrm>
            <a:prstGeom prst="line">
              <a:avLst/>
            </a:prstGeom>
            <a:grpFill/>
            <a:ln w="635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3" name="Прямая соединительная линия 22">
              <a:extLst>
                <a:ext uri="{FF2B5EF4-FFF2-40B4-BE49-F238E27FC236}">
                  <a16:creationId xmlns:a16="http://schemas.microsoft.com/office/drawing/2014/main" xmlns="" id="{8FFC774E-9B08-4429-B528-13F1C7C78C4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800080" y="3811736"/>
              <a:ext cx="176089" cy="176088"/>
            </a:xfrm>
            <a:prstGeom prst="line">
              <a:avLst/>
            </a:prstGeom>
            <a:grpFill/>
            <a:ln w="635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</p:grpSp>
      <p:grpSp>
        <p:nvGrpSpPr>
          <p:cNvPr id="25" name="Группа 24">
            <a:extLst>
              <a:ext uri="{FF2B5EF4-FFF2-40B4-BE49-F238E27FC236}">
                <a16:creationId xmlns:a16="http://schemas.microsoft.com/office/drawing/2014/main" xmlns="" id="{7D9BD7AE-43D1-48CB-B157-655C10E1E132}"/>
              </a:ext>
            </a:extLst>
          </p:cNvPr>
          <p:cNvGrpSpPr/>
          <p:nvPr/>
        </p:nvGrpSpPr>
        <p:grpSpPr>
          <a:xfrm>
            <a:off x="8291429" y="3285778"/>
            <a:ext cx="216050" cy="289890"/>
            <a:chOff x="8569115" y="3555719"/>
            <a:chExt cx="244641" cy="328252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xmlns="" id="{427ED760-6350-4608-AC9C-AF1B82E55C29}"/>
                </a:ext>
              </a:extLst>
            </p:cNvPr>
            <p:cNvSpPr txBox="1"/>
            <p:nvPr/>
          </p:nvSpPr>
          <p:spPr>
            <a:xfrm>
              <a:off x="8569115" y="3555719"/>
              <a:ext cx="244640" cy="3282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Bef>
                  <a:spcPts val="100"/>
                </a:spcBef>
              </a:pPr>
              <a:r>
                <a:rPr lang="en-US" sz="600" dirty="0">
                  <a:solidFill>
                    <a:prstClr val="black"/>
                  </a:solidFill>
                  <a:latin typeface="+mj-lt"/>
                </a:rPr>
                <a:t>1</a:t>
              </a:r>
            </a:p>
            <a:p>
              <a:pPr algn="ctr">
                <a:spcBef>
                  <a:spcPts val="100"/>
                </a:spcBef>
              </a:pPr>
              <a:r>
                <a:rPr lang="ru-RU" sz="600" dirty="0">
                  <a:solidFill>
                    <a:prstClr val="black"/>
                  </a:solidFill>
                  <a:latin typeface="+mj-lt"/>
                </a:rPr>
                <a:t>8</a:t>
              </a:r>
            </a:p>
          </p:txBody>
        </p:sp>
        <p:sp>
          <p:nvSpPr>
            <p:cNvPr id="27" name="Овал 26">
              <a:extLst>
                <a:ext uri="{FF2B5EF4-FFF2-40B4-BE49-F238E27FC236}">
                  <a16:creationId xmlns:a16="http://schemas.microsoft.com/office/drawing/2014/main" xmlns="" id="{5F80E94E-7223-49F3-AA17-B9A9EEB38FD4}"/>
                </a:ext>
              </a:extLst>
            </p:cNvPr>
            <p:cNvSpPr/>
            <p:nvPr/>
          </p:nvSpPr>
          <p:spPr>
            <a:xfrm flipH="1">
              <a:off x="8569115" y="3594540"/>
              <a:ext cx="244641" cy="244641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28" name="Прямая соединительная линия 27">
              <a:extLst>
                <a:ext uri="{FF2B5EF4-FFF2-40B4-BE49-F238E27FC236}">
                  <a16:creationId xmlns:a16="http://schemas.microsoft.com/office/drawing/2014/main" xmlns="" id="{7FF170E2-3D4E-403F-8F65-84292AE83E0A}"/>
                </a:ext>
              </a:extLst>
            </p:cNvPr>
            <p:cNvCxnSpPr>
              <a:cxnSpLocks/>
              <a:stCxn id="27" idx="6"/>
              <a:endCxn id="27" idx="2"/>
            </p:cNvCxnSpPr>
            <p:nvPr/>
          </p:nvCxnSpPr>
          <p:spPr>
            <a:xfrm>
              <a:off x="8569115" y="3716861"/>
              <a:ext cx="244641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Прямоугольник 23"/>
          <p:cNvSpPr/>
          <p:nvPr/>
        </p:nvSpPr>
        <p:spPr>
          <a:xfrm>
            <a:off x="1345058" y="1269554"/>
            <a:ext cx="6240155" cy="53045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Номер слайда 3">
            <a:extLst>
              <a:ext uri="{FF2B5EF4-FFF2-40B4-BE49-F238E27FC236}">
                <a16:creationId xmlns:a16="http://schemas.microsoft.com/office/drawing/2014/main" xmlns="" id="{F7E94F09-EB7D-4B93-9913-1A40E6531D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38146" y="6357822"/>
            <a:ext cx="416779" cy="365210"/>
          </a:xfrm>
        </p:spPr>
        <p:txBody>
          <a:bodyPr/>
          <a:lstStyle/>
          <a:p>
            <a:r>
              <a:rPr lang="ru-RU" dirty="0" smtClean="0">
                <a:solidFill>
                  <a:srgbClr val="002060"/>
                </a:solidFill>
              </a:rPr>
              <a:t>18</a:t>
            </a:r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4508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Текст 2">
            <a:extLst>
              <a:ext uri="{FF2B5EF4-FFF2-40B4-BE49-F238E27FC236}">
                <a16:creationId xmlns:a16="http://schemas.microsoft.com/office/drawing/2014/main" xmlns="" id="{A0F43C67-163A-4463-BCF8-92BA74A49DCF}"/>
              </a:ext>
            </a:extLst>
          </p:cNvPr>
          <p:cNvSpPr>
            <a:spLocks noGrp="1"/>
          </p:cNvSpPr>
          <p:nvPr>
            <p:ph type="body" sz="half" idx="14"/>
          </p:nvPr>
        </p:nvSpPr>
        <p:spPr>
          <a:xfrm>
            <a:off x="8880001" y="189434"/>
            <a:ext cx="3315174" cy="339142"/>
          </a:xfrm>
        </p:spPr>
        <p:txBody>
          <a:bodyPr anchor="ctr">
            <a:noAutofit/>
          </a:bodyPr>
          <a:lstStyle/>
          <a:p>
            <a:pPr algn="r"/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Схема этапов реализации</a:t>
            </a:r>
          </a:p>
        </p:txBody>
      </p:sp>
      <p:sp>
        <p:nvSpPr>
          <p:cNvPr id="81" name="Текст 2">
            <a:extLst>
              <a:ext uri="{FF2B5EF4-FFF2-40B4-BE49-F238E27FC236}">
                <a16:creationId xmlns:a16="http://schemas.microsoft.com/office/drawing/2014/main" xmlns="" id="{AAFE2B2D-5EBB-43F8-A014-433BCB0E73FD}"/>
              </a:ext>
            </a:extLst>
          </p:cNvPr>
          <p:cNvSpPr txBox="1">
            <a:spLocks/>
          </p:cNvSpPr>
          <p:nvPr/>
        </p:nvSpPr>
        <p:spPr>
          <a:xfrm>
            <a:off x="2281163" y="3354354"/>
            <a:ext cx="4629849" cy="593682"/>
          </a:xfrm>
          <a:prstGeom prst="rect">
            <a:avLst/>
          </a:prstGeom>
        </p:spPr>
        <p:txBody>
          <a:bodyPr vert="horz" lIns="91461" tIns="45731" rIns="91461" bIns="45731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ru-RU" sz="2000" dirty="0" smtClean="0">
                <a:solidFill>
                  <a:srgbClr val="002060"/>
                </a:solidFill>
                <a:latin typeface="+mj-lt"/>
              </a:rPr>
              <a:t>Схема</a:t>
            </a: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ru-RU" dirty="0">
                <a:solidFill>
                  <a:srgbClr val="002060"/>
                </a:solidFill>
                <a:latin typeface="+mj-lt"/>
              </a:rPr>
              <a:t>отображаются этапы реализации проектных решений </a:t>
            </a:r>
            <a:endParaRPr lang="ru-RU" dirty="0">
              <a:solidFill>
                <a:srgbClr val="002060"/>
              </a:solidFill>
              <a:latin typeface="+mj-lt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xmlns="" id="{3C4874ED-6D91-4885-A5D2-6A2624BFD805}"/>
              </a:ext>
            </a:extLst>
          </p:cNvPr>
          <p:cNvSpPr txBox="1"/>
          <p:nvPr/>
        </p:nvSpPr>
        <p:spPr>
          <a:xfrm>
            <a:off x="8185819" y="1341562"/>
            <a:ext cx="3864864" cy="18009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spc="1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ru-RU" sz="1200" b="1" spc="1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ОЧЕРЕДЬ</a:t>
            </a:r>
          </a:p>
          <a:p>
            <a:r>
              <a:rPr lang="ru-RU" sz="900" spc="1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Площадь территории		_м</a:t>
            </a:r>
            <a:r>
              <a:rPr lang="ru-RU" sz="900" spc="100" baseline="30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ru-RU" sz="900" spc="1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900" spc="1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Строительство МКД		_м</a:t>
            </a:r>
            <a:r>
              <a:rPr lang="ru-RU" sz="900" spc="100" baseline="30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  <a:p>
            <a:r>
              <a:rPr lang="ru-RU" sz="900" spc="1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_шт.</a:t>
            </a:r>
          </a:p>
          <a:p>
            <a:r>
              <a:rPr lang="ru-RU" sz="900" spc="1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Снос ОКС, всего		_</a:t>
            </a:r>
            <a:r>
              <a:rPr lang="ru-RU" sz="900" spc="1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</a:t>
            </a:r>
            <a:r>
              <a:rPr lang="ru-RU" sz="900" spc="100" baseline="30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  <a:p>
            <a:r>
              <a:rPr lang="ru-RU" sz="900" spc="1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_шт.</a:t>
            </a:r>
          </a:p>
          <a:p>
            <a:r>
              <a:rPr lang="ru-RU" sz="900" spc="1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900" spc="1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т.ч</a:t>
            </a:r>
            <a:r>
              <a:rPr lang="ru-RU" sz="900" spc="1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авариные МКД		_м</a:t>
            </a:r>
            <a:r>
              <a:rPr lang="ru-RU" sz="900" spc="100" baseline="30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ru-RU" sz="900" spc="1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900" spc="1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_шт.</a:t>
            </a:r>
          </a:p>
          <a:p>
            <a:endParaRPr lang="ru-RU" sz="900" spc="1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900" spc="1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Иные виды работ		_</a:t>
            </a:r>
          </a:p>
          <a:p>
            <a:endParaRPr lang="ru-RU" sz="900" spc="1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900" spc="1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Затраченные средства		_</a:t>
            </a:r>
            <a:r>
              <a:rPr lang="ru-RU" sz="900" spc="1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млн.руб</a:t>
            </a:r>
            <a:r>
              <a:rPr lang="ru-RU" sz="900" spc="1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900" spc="100" baseline="30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xmlns="" id="{3C4874ED-6D91-4885-A5D2-6A2624BFD805}"/>
              </a:ext>
            </a:extLst>
          </p:cNvPr>
          <p:cNvSpPr txBox="1"/>
          <p:nvPr/>
        </p:nvSpPr>
        <p:spPr>
          <a:xfrm>
            <a:off x="8185819" y="3483061"/>
            <a:ext cx="3864864" cy="18009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spc="1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ОЧЕРЕДЬ</a:t>
            </a:r>
          </a:p>
          <a:p>
            <a:r>
              <a:rPr lang="ru-RU" sz="900" spc="1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Площадь территории		_м</a:t>
            </a:r>
            <a:r>
              <a:rPr lang="ru-RU" sz="900" spc="100" baseline="30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ru-RU" sz="900" spc="1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900" spc="1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Строительство МКД		_м</a:t>
            </a:r>
            <a:r>
              <a:rPr lang="ru-RU" sz="900" spc="100" baseline="30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  <a:p>
            <a:r>
              <a:rPr lang="ru-RU" sz="900" spc="1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_шт.</a:t>
            </a:r>
          </a:p>
          <a:p>
            <a:r>
              <a:rPr lang="ru-RU" sz="900" spc="1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Снос ОКС, всего		_м</a:t>
            </a:r>
            <a:r>
              <a:rPr lang="ru-RU" sz="900" spc="100" baseline="30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  <a:p>
            <a:r>
              <a:rPr lang="ru-RU" sz="900" spc="1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_шт.</a:t>
            </a:r>
          </a:p>
          <a:p>
            <a:r>
              <a:rPr lang="ru-RU" sz="900" spc="1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900" spc="1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т.ч</a:t>
            </a:r>
            <a:r>
              <a:rPr lang="ru-RU" sz="900" spc="1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авариные МКД		_м</a:t>
            </a:r>
            <a:r>
              <a:rPr lang="ru-RU" sz="900" spc="100" baseline="30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ru-RU" sz="900" spc="1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900" spc="1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_шт.</a:t>
            </a:r>
          </a:p>
          <a:p>
            <a:endParaRPr lang="ru-RU" sz="900" spc="1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900" spc="1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Иные виды работ		_</a:t>
            </a:r>
          </a:p>
          <a:p>
            <a:endParaRPr lang="ru-RU" sz="900" spc="1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900" spc="1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Затраченные средства		_</a:t>
            </a:r>
            <a:r>
              <a:rPr lang="ru-RU" sz="900" spc="1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млн.руб</a:t>
            </a:r>
            <a:r>
              <a:rPr lang="ru-RU" sz="900" spc="1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900" spc="100" baseline="30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xmlns="" id="{3C4874ED-6D91-4885-A5D2-6A2624BFD805}"/>
              </a:ext>
            </a:extLst>
          </p:cNvPr>
          <p:cNvSpPr txBox="1"/>
          <p:nvPr/>
        </p:nvSpPr>
        <p:spPr>
          <a:xfrm>
            <a:off x="8185819" y="5624561"/>
            <a:ext cx="3864864" cy="2770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spc="1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т.д.</a:t>
            </a:r>
            <a:endParaRPr lang="ru-RU" sz="900" b="1" spc="100" baseline="30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345058" y="1269554"/>
            <a:ext cx="6240155" cy="53045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Номер слайда 3">
            <a:extLst>
              <a:ext uri="{FF2B5EF4-FFF2-40B4-BE49-F238E27FC236}">
                <a16:creationId xmlns:a16="http://schemas.microsoft.com/office/drawing/2014/main" xmlns="" id="{F7E94F09-EB7D-4B93-9913-1A40E6531D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38146" y="6357822"/>
            <a:ext cx="416779" cy="365210"/>
          </a:xfrm>
        </p:spPr>
        <p:txBody>
          <a:bodyPr/>
          <a:lstStyle/>
          <a:p>
            <a:r>
              <a:rPr lang="ru-RU" dirty="0" smtClean="0">
                <a:solidFill>
                  <a:srgbClr val="002060"/>
                </a:solidFill>
              </a:rPr>
              <a:t>19</a:t>
            </a:r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1970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2">
            <a:extLst>
              <a:ext uri="{FF2B5EF4-FFF2-40B4-BE49-F238E27FC236}">
                <a16:creationId xmlns:a16="http://schemas.microsoft.com/office/drawing/2014/main" xmlns="" id="{AAFE2B2D-5EBB-43F8-A014-433BCB0E73FD}"/>
              </a:ext>
            </a:extLst>
          </p:cNvPr>
          <p:cNvSpPr txBox="1">
            <a:spLocks/>
          </p:cNvSpPr>
          <p:nvPr/>
        </p:nvSpPr>
        <p:spPr>
          <a:xfrm>
            <a:off x="1129035" y="1053530"/>
            <a:ext cx="11066140" cy="389841"/>
          </a:xfrm>
          <a:prstGeom prst="rect">
            <a:avLst/>
          </a:prstGeom>
        </p:spPr>
        <p:txBody>
          <a:bodyPr vert="horz" lIns="91461" tIns="45731" rIns="91461" bIns="45731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Перечень основных видов разрешенного использования земельных участков (при реализации КРТ</a:t>
            </a:r>
            <a:r>
              <a:rPr lang="ru-RU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ru-RU" sz="1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соответствии с классификатором видов разрешенного использования земельных участков, утвержденным приказом </a:t>
            </a:r>
            <a:r>
              <a:rPr lang="ru-RU" sz="10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Росреестра</a:t>
            </a:r>
            <a:r>
              <a:rPr lang="ru-RU" sz="1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от 10.11.2020 № П/0412</a:t>
            </a:r>
            <a:endParaRPr lang="ru-RU" sz="1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xmlns="" id="{AAFE2B2D-5EBB-43F8-A014-433BCB0E73FD}"/>
              </a:ext>
            </a:extLst>
          </p:cNvPr>
          <p:cNvSpPr txBox="1">
            <a:spLocks/>
          </p:cNvSpPr>
          <p:nvPr/>
        </p:nvSpPr>
        <p:spPr>
          <a:xfrm>
            <a:off x="1019449" y="4005859"/>
            <a:ext cx="11175726" cy="504056"/>
          </a:xfrm>
          <a:prstGeom prst="rect">
            <a:avLst/>
          </a:prstGeom>
        </p:spPr>
        <p:txBody>
          <a:bodyPr vert="horz" lIns="91461" tIns="45731" rIns="91461" bIns="45731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Предельные параметры разрешенного строительства, реконструкции </a:t>
            </a:r>
            <a:endParaRPr lang="ru-RU" sz="16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ru-RU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объектов 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капитального строительства (при реализации КРТ)</a:t>
            </a: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9602632"/>
              </p:ext>
            </p:extLst>
          </p:nvPr>
        </p:nvGraphicFramePr>
        <p:xfrm>
          <a:off x="1129035" y="1515379"/>
          <a:ext cx="11017224" cy="23066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6801"/>
                <a:gridCol w="2602343"/>
                <a:gridCol w="7006531"/>
                <a:gridCol w="961549"/>
              </a:tblGrid>
              <a:tr h="457306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№</a:t>
                      </a:r>
                      <a:r>
                        <a:rPr lang="ru-RU" sz="1200" b="0" baseline="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п/п</a:t>
                      </a:r>
                      <a:endParaRPr lang="ru-RU" sz="1200" b="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61" marR="91461" marT="45731" marB="4573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 ВРИ </a:t>
                      </a:r>
                    </a:p>
                    <a:p>
                      <a:pPr algn="ctr"/>
                      <a:r>
                        <a:rPr lang="ru-RU" sz="1200" b="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земельного участка</a:t>
                      </a:r>
                    </a:p>
                  </a:txBody>
                  <a:tcPr marL="91461" marR="91461" marT="45731" marB="4573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kern="120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Описание ВРИ</a:t>
                      </a:r>
                      <a:r>
                        <a:rPr lang="ru-RU" sz="1200" b="0" kern="1200" baseline="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algn="ctr"/>
                      <a:r>
                        <a:rPr lang="ru-RU" sz="1200" b="0" kern="120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земельного участка </a:t>
                      </a:r>
                      <a:endParaRPr lang="ru-RU" sz="1200" b="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61" marR="91461" marT="45731" marB="4573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kern="120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Код (числовое обозначение) ВРИ</a:t>
                      </a:r>
                      <a:endParaRPr lang="ru-RU" sz="1200" b="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61" marR="91461" marT="45731" marB="4573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926">
                <a:tc>
                  <a:txBody>
                    <a:bodyPr/>
                    <a:lstStyle/>
                    <a:p>
                      <a:endParaRPr lang="ru-RU" sz="1200" b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61" marR="91461" marT="45731" marB="4573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200" b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61" marR="91461" marT="45731" marB="4573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200" b="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61" marR="91461" marT="45731" marB="4573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200" b="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61" marR="91461" marT="45731" marB="4573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926">
                <a:tc>
                  <a:txBody>
                    <a:bodyPr/>
                    <a:lstStyle/>
                    <a:p>
                      <a:endParaRPr lang="ru-RU" sz="1200" b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61" marR="91461" marT="45731" marB="4573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200" b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61" marR="91461" marT="45731" marB="4573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200" b="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61" marR="91461" marT="45731" marB="4573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200" b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61" marR="91461" marT="45731" marB="4573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926">
                <a:tc>
                  <a:txBody>
                    <a:bodyPr/>
                    <a:lstStyle/>
                    <a:p>
                      <a:endParaRPr lang="ru-RU" sz="1200" b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61" marR="91461" marT="45731" marB="4573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200" b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61" marR="91461" marT="45731" marB="4573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200" b="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61" marR="91461" marT="45731" marB="4573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200" b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61" marR="91461" marT="45731" marB="4573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926">
                <a:tc>
                  <a:txBody>
                    <a:bodyPr/>
                    <a:lstStyle/>
                    <a:p>
                      <a:endParaRPr lang="ru-RU" sz="1200" b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61" marR="91461" marT="45731" marB="4573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200" b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61" marR="91461" marT="45731" marB="4573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200" b="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61" marR="91461" marT="45731" marB="4573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200" b="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61" marR="91461" marT="45731" marB="4573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3101645"/>
              </p:ext>
            </p:extLst>
          </p:nvPr>
        </p:nvGraphicFramePr>
        <p:xfrm>
          <a:off x="1116720" y="4580933"/>
          <a:ext cx="11060918" cy="15161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0493"/>
                <a:gridCol w="7236333"/>
                <a:gridCol w="3254092"/>
              </a:tblGrid>
              <a:tr h="505045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№ п/п</a:t>
                      </a:r>
                      <a:endParaRPr lang="ru-RU" sz="1200" b="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61" marR="91461" marT="45731" marB="4573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Параметр</a:t>
                      </a:r>
                      <a:endParaRPr lang="ru-RU" sz="1200" b="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61" marR="91461" marT="45731" marB="4573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Значение параметра</a:t>
                      </a:r>
                      <a:endParaRPr lang="ru-RU" sz="1200" b="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61" marR="91461" marT="45731" marB="4573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926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1200" b="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61" marR="91461" marT="45731" marB="4573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Предельное количество этажей и (или) предельная высота зданий, строений,</a:t>
                      </a:r>
                      <a:r>
                        <a:rPr lang="ru-RU" sz="1200" b="0" baseline="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сооружений</a:t>
                      </a:r>
                      <a:endParaRPr lang="ru-RU" sz="1200" b="0" dirty="0" smtClean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61" marR="91461" marT="45731" marB="4573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200" b="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61" marR="91461" marT="45731" marB="4573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40228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ru-RU" sz="1200" b="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61" marR="91461" marT="45731" marB="4573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Максимальный процент застройки</a:t>
                      </a:r>
                      <a:r>
                        <a:rPr lang="ru-RU" sz="1200" b="0" baseline="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в границах земельного участка, определяемый как отношение суммарной площади земельного участка, которая может быть застроена, ко всей площади земельного участка</a:t>
                      </a:r>
                      <a:endParaRPr lang="ru-RU" sz="1200" b="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61" marR="91461" marT="45731" marB="4573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200" b="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61" marR="91461" marT="45731" marB="4573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6" name="Номер слайда 3">
            <a:extLst>
              <a:ext uri="{FF2B5EF4-FFF2-40B4-BE49-F238E27FC236}">
                <a16:creationId xmlns:a16="http://schemas.microsoft.com/office/drawing/2014/main" xmlns="" id="{F7E94F09-EB7D-4B93-9913-1A40E6531D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38146" y="6357822"/>
            <a:ext cx="416779" cy="365210"/>
          </a:xfrm>
        </p:spPr>
        <p:txBody>
          <a:bodyPr/>
          <a:lstStyle/>
          <a:p>
            <a:r>
              <a:rPr lang="ru-RU" dirty="0" smtClean="0">
                <a:solidFill>
                  <a:srgbClr val="002060"/>
                </a:solidFill>
              </a:rPr>
              <a:t>20</a:t>
            </a:r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7820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6">
            <a:extLst>
              <a:ext uri="{FF2B5EF4-FFF2-40B4-BE49-F238E27FC236}">
                <a16:creationId xmlns:a16="http://schemas.microsoft.com/office/drawing/2014/main" xmlns="" id="{B8880853-52D6-4667-9036-85C64282B027}"/>
              </a:ext>
            </a:extLst>
          </p:cNvPr>
          <p:cNvPicPr>
            <a:picLocks noGrp="1" noChangeAspect="1"/>
          </p:cNvPicPr>
          <p:nvPr>
            <p:ph sz="half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956" y="1096057"/>
            <a:ext cx="6779280" cy="5722253"/>
          </a:xfrm>
        </p:spPr>
      </p:pic>
      <p:grpSp>
        <p:nvGrpSpPr>
          <p:cNvPr id="2" name="Группа 1"/>
          <p:cNvGrpSpPr/>
          <p:nvPr/>
        </p:nvGrpSpPr>
        <p:grpSpPr>
          <a:xfrm>
            <a:off x="5678719" y="4504171"/>
            <a:ext cx="261671" cy="246278"/>
            <a:chOff x="4945912" y="4380696"/>
            <a:chExt cx="261671" cy="246278"/>
          </a:xfrm>
        </p:grpSpPr>
        <p:sp>
          <p:nvSpPr>
            <p:cNvPr id="8" name="Овал 7">
              <a:extLst>
                <a:ext uri="{FF2B5EF4-FFF2-40B4-BE49-F238E27FC236}">
                  <a16:creationId xmlns:a16="http://schemas.microsoft.com/office/drawing/2014/main" xmlns="" id="{998E8FA4-C9E8-4635-B170-C8507A8B40E0}"/>
                </a:ext>
              </a:extLst>
            </p:cNvPr>
            <p:cNvSpPr/>
            <p:nvPr/>
          </p:nvSpPr>
          <p:spPr>
            <a:xfrm>
              <a:off x="4956333" y="4381974"/>
              <a:ext cx="245000" cy="245000"/>
            </a:xfrm>
            <a:prstGeom prst="ellipse">
              <a:avLst/>
            </a:prstGeom>
            <a:solidFill>
              <a:srgbClr val="5C93C9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000" dirty="0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xmlns="" id="{C4A9D379-851D-40AB-A4EF-2030708F45AB}"/>
                </a:ext>
              </a:extLst>
            </p:cNvPr>
            <p:cNvSpPr txBox="1"/>
            <p:nvPr/>
          </p:nvSpPr>
          <p:spPr>
            <a:xfrm>
              <a:off x="4945912" y="4380696"/>
              <a:ext cx="261671" cy="24627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 algn="ctr"/>
              <a:r>
                <a:rPr lang="ru-RU" sz="1000" dirty="0">
                  <a:solidFill>
                    <a:schemeClr val="bg1"/>
                  </a:solidFill>
                  <a:latin typeface="Gramatika-Medium"/>
                </a:rPr>
                <a:t>8</a:t>
              </a:r>
            </a:p>
          </p:txBody>
        </p:sp>
      </p:grpSp>
      <p:graphicFrame>
        <p:nvGraphicFramePr>
          <p:cNvPr id="25" name="Таблица 31">
            <a:extLst>
              <a:ext uri="{FF2B5EF4-FFF2-40B4-BE49-F238E27FC236}">
                <a16:creationId xmlns:a16="http://schemas.microsoft.com/office/drawing/2014/main" xmlns="" id="{A3F44A0E-4A8E-40AC-A374-7BC6F728DB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4821265"/>
              </p:ext>
            </p:extLst>
          </p:nvPr>
        </p:nvGraphicFramePr>
        <p:xfrm>
          <a:off x="8145936" y="2053507"/>
          <a:ext cx="4031597" cy="30041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0845">
                  <a:extLst>
                    <a:ext uri="{9D8B030D-6E8A-4147-A177-3AD203B41FA5}">
                      <a16:colId xmlns:a16="http://schemas.microsoft.com/office/drawing/2014/main" xmlns="" val="3510854259"/>
                    </a:ext>
                  </a:extLst>
                </a:gridCol>
                <a:gridCol w="535168">
                  <a:extLst>
                    <a:ext uri="{9D8B030D-6E8A-4147-A177-3AD203B41FA5}">
                      <a16:colId xmlns:a16="http://schemas.microsoft.com/office/drawing/2014/main" xmlns="" val="2801359309"/>
                    </a:ext>
                  </a:extLst>
                </a:gridCol>
                <a:gridCol w="784913">
                  <a:extLst>
                    <a:ext uri="{9D8B030D-6E8A-4147-A177-3AD203B41FA5}">
                      <a16:colId xmlns:a16="http://schemas.microsoft.com/office/drawing/2014/main" xmlns="" val="2043739410"/>
                    </a:ext>
                  </a:extLst>
                </a:gridCol>
                <a:gridCol w="713557">
                  <a:extLst>
                    <a:ext uri="{9D8B030D-6E8A-4147-A177-3AD203B41FA5}">
                      <a16:colId xmlns:a16="http://schemas.microsoft.com/office/drawing/2014/main" xmlns="" val="2633150562"/>
                    </a:ext>
                  </a:extLst>
                </a:gridCol>
                <a:gridCol w="713557">
                  <a:extLst>
                    <a:ext uri="{9D8B030D-6E8A-4147-A177-3AD203B41FA5}">
                      <a16:colId xmlns:a16="http://schemas.microsoft.com/office/drawing/2014/main" xmlns="" val="3996284609"/>
                    </a:ext>
                  </a:extLst>
                </a:gridCol>
                <a:gridCol w="713557">
                  <a:extLst>
                    <a:ext uri="{9D8B030D-6E8A-4147-A177-3AD203B41FA5}">
                      <a16:colId xmlns:a16="http://schemas.microsoft.com/office/drawing/2014/main" xmlns="" val="559418817"/>
                    </a:ext>
                  </a:extLst>
                </a:gridCol>
              </a:tblGrid>
              <a:tr h="411575">
                <a:tc>
                  <a:txBody>
                    <a:bodyPr/>
                    <a:lstStyle/>
                    <a:p>
                      <a:pPr algn="l"/>
                      <a:endParaRPr lang="ru-RU" sz="2100" dirty="0"/>
                    </a:p>
                  </a:txBody>
                  <a:tcPr marL="91461" marR="91461" marT="45731" marB="45731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КОЛ-ВО</a:t>
                      </a:r>
                      <a:br>
                        <a:rPr kumimoji="0" lang="ru-RU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kumimoji="0" lang="ru-RU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ЭТАЖЕЙ</a:t>
                      </a:r>
                    </a:p>
                  </a:txBody>
                  <a:tcPr marL="91461" marR="91461" marT="45731" marB="45731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600" b="0" i="0" u="none" strike="noStrike" kern="1200" cap="none" spc="5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ПЛОЩАДЬ</a:t>
                      </a:r>
                      <a:r>
                        <a:rPr kumimoji="0" lang="ru-RU" sz="600" b="0" i="0" u="none" strike="noStrike" kern="1200" cap="none" spc="-4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/>
                      </a:r>
                      <a:br>
                        <a:rPr kumimoji="0" lang="ru-RU" sz="600" b="0" i="0" u="none" strike="noStrike" kern="1200" cap="none" spc="-4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kumimoji="0" lang="ru-RU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ЗАСТРОЙКИ, м</a:t>
                      </a:r>
                      <a:r>
                        <a:rPr kumimoji="0" lang="ru-RU" sz="600" b="0" i="0" u="none" strike="noStrike" kern="1200" cap="none" spc="0" normalizeH="0" baseline="30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</a:t>
                      </a:r>
                      <a:endParaRPr kumimoji="0" lang="ru-RU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61" marR="91461" marT="45731" marB="45731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600" b="0" i="0" u="none" strike="noStrike" kern="1200" cap="none" spc="5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ПЛОЩАДЬ </a:t>
                      </a:r>
                      <a:br>
                        <a:rPr kumimoji="0" lang="ru-RU" sz="600" b="0" i="0" u="none" strike="noStrike" kern="1200" cap="none" spc="5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kumimoji="0" lang="ru-RU" sz="600" b="0" i="0" u="none" strike="noStrike" kern="1200" cap="none" spc="5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ОБЩАЯ, м</a:t>
                      </a:r>
                      <a:r>
                        <a:rPr kumimoji="0" lang="ru-RU" sz="600" b="0" i="0" u="none" strike="noStrike" kern="1200" cap="none" spc="50" normalizeH="0" baseline="30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</a:t>
                      </a:r>
                      <a:endParaRPr kumimoji="0" lang="ru-RU" sz="600" b="0" i="0" u="none" strike="noStrike" kern="1200" cap="none" spc="5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61" marR="91461" marT="45731" marB="45731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600" b="0" i="0" u="none" strike="noStrike" kern="1200" cap="none" spc="1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ПЛОЩАДЬ </a:t>
                      </a:r>
                      <a:br>
                        <a:rPr kumimoji="0" lang="ru-RU" sz="600" b="0" i="0" u="none" strike="noStrike" kern="1200" cap="none" spc="1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kumimoji="0" lang="ru-RU" sz="600" b="0" i="0" u="none" strike="noStrike" kern="1200" cap="none" spc="1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НЕЖИЛАЯ, м</a:t>
                      </a:r>
                      <a:r>
                        <a:rPr kumimoji="0" lang="ru-RU" sz="600" b="0" i="0" u="none" strike="noStrike" kern="1200" cap="none" spc="10" normalizeH="0" baseline="30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</a:t>
                      </a:r>
                      <a:endParaRPr kumimoji="0" lang="ru-RU" sz="600" b="0" i="0" u="none" strike="noStrike" kern="1200" cap="none" spc="1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61" marR="91461" marT="45731" marB="45731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600" b="0" i="0" u="none" strike="noStrike" kern="1200" cap="none" spc="5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ПЛОЩАДЬ </a:t>
                      </a:r>
                      <a:br>
                        <a:rPr kumimoji="0" lang="ru-RU" sz="600" b="0" i="0" u="none" strike="noStrike" kern="1200" cap="none" spc="5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kumimoji="0" lang="ru-RU" sz="600" b="0" i="0" u="none" strike="noStrike" kern="1200" cap="none" spc="5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ЖИЛАЯ, м</a:t>
                      </a:r>
                      <a:r>
                        <a:rPr kumimoji="0" lang="ru-RU" sz="600" b="0" i="0" u="none" strike="noStrike" kern="1200" cap="none" spc="50" normalizeH="0" baseline="30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91461" marR="91461" marT="45731" marB="45731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239673493"/>
                  </a:ext>
                </a:extLst>
              </a:tr>
              <a:tr h="288067"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rgbClr val="1161AF"/>
                          </a:solidFill>
                          <a:latin typeface="+mj-lt"/>
                        </a:rPr>
                        <a:t>1</a:t>
                      </a:r>
                    </a:p>
                  </a:txBody>
                  <a:tcPr marL="91461" marR="91461" marT="45731" marB="45731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F6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0" spc="0" baseline="0" dirty="0">
                        <a:solidFill>
                          <a:srgbClr val="1161AF"/>
                        </a:solidFill>
                        <a:latin typeface="+mj-lt"/>
                      </a:endParaRPr>
                    </a:p>
                  </a:txBody>
                  <a:tcPr marL="91461" marR="91461" marT="45731" marB="45731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F6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00" b="0" i="0" u="none" strike="noStrike" dirty="0">
                        <a:solidFill>
                          <a:srgbClr val="1161AF"/>
                        </a:solidFill>
                        <a:effectLst/>
                        <a:latin typeface="+mj-lt"/>
                      </a:endParaRPr>
                    </a:p>
                  </a:txBody>
                  <a:tcPr marL="9527" marR="9527" marT="952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F6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00" b="0" i="0" u="none" strike="noStrike" dirty="0">
                        <a:solidFill>
                          <a:srgbClr val="1161AF"/>
                        </a:solidFill>
                        <a:effectLst/>
                        <a:latin typeface="+mj-lt"/>
                      </a:endParaRPr>
                    </a:p>
                  </a:txBody>
                  <a:tcPr marL="9527" marR="9527" marT="952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F6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00" b="0" i="0" u="none" strike="noStrike" dirty="0">
                        <a:solidFill>
                          <a:srgbClr val="1161AF"/>
                        </a:solidFill>
                        <a:effectLst/>
                        <a:latin typeface="+mj-lt"/>
                      </a:endParaRPr>
                    </a:p>
                  </a:txBody>
                  <a:tcPr marL="9527" marR="9527" marT="952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F6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00" b="0" i="0" u="none" strike="noStrike" dirty="0">
                        <a:solidFill>
                          <a:srgbClr val="1161AF"/>
                        </a:solidFill>
                        <a:effectLst/>
                        <a:latin typeface="+mj-lt"/>
                      </a:endParaRPr>
                    </a:p>
                  </a:txBody>
                  <a:tcPr marL="9527" marR="9527" marT="952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F6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260495362"/>
                  </a:ext>
                </a:extLst>
              </a:tr>
              <a:tr h="288067"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rgbClr val="1161AF"/>
                          </a:solidFill>
                          <a:latin typeface="+mj-lt"/>
                        </a:rPr>
                        <a:t>2</a:t>
                      </a:r>
                    </a:p>
                  </a:txBody>
                  <a:tcPr marL="91461" marR="91461" marT="45731" marB="45731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b="0" spc="0" dirty="0">
                        <a:solidFill>
                          <a:srgbClr val="1161AF"/>
                        </a:solidFill>
                        <a:latin typeface="+mj-lt"/>
                      </a:endParaRPr>
                    </a:p>
                  </a:txBody>
                  <a:tcPr marL="91461" marR="91461" marT="45731" marB="45731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00" b="0" i="0" u="none" strike="noStrike" dirty="0">
                        <a:solidFill>
                          <a:srgbClr val="1161AF"/>
                        </a:solidFill>
                        <a:effectLst/>
                        <a:latin typeface="+mj-lt"/>
                      </a:endParaRPr>
                    </a:p>
                  </a:txBody>
                  <a:tcPr marL="9527" marR="9527" marT="952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00" b="0" i="0" u="none" strike="noStrike" dirty="0">
                        <a:solidFill>
                          <a:srgbClr val="1161AF"/>
                        </a:solidFill>
                        <a:effectLst/>
                        <a:latin typeface="+mj-lt"/>
                      </a:endParaRPr>
                    </a:p>
                  </a:txBody>
                  <a:tcPr marL="9527" marR="9527" marT="952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00" b="0" i="0" u="none" strike="noStrike" dirty="0">
                        <a:solidFill>
                          <a:srgbClr val="1161AF"/>
                        </a:solidFill>
                        <a:effectLst/>
                        <a:latin typeface="+mj-lt"/>
                      </a:endParaRPr>
                    </a:p>
                  </a:txBody>
                  <a:tcPr marL="9527" marR="9527" marT="952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00" b="0" i="0" u="none" strike="noStrike" dirty="0">
                        <a:solidFill>
                          <a:srgbClr val="1161AF"/>
                        </a:solidFill>
                        <a:effectLst/>
                        <a:latin typeface="+mj-lt"/>
                      </a:endParaRPr>
                    </a:p>
                  </a:txBody>
                  <a:tcPr marL="9527" marR="9527" marT="952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78883800"/>
                  </a:ext>
                </a:extLst>
              </a:tr>
              <a:tr h="288067"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rgbClr val="1161AF"/>
                          </a:solidFill>
                          <a:latin typeface="+mj-lt"/>
                        </a:rPr>
                        <a:t>3</a:t>
                      </a:r>
                    </a:p>
                  </a:txBody>
                  <a:tcPr marL="91461" marR="91461" marT="45731" marB="45731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F6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b="0" spc="0" dirty="0">
                        <a:solidFill>
                          <a:srgbClr val="1161AF"/>
                        </a:solidFill>
                        <a:latin typeface="+mj-lt"/>
                      </a:endParaRPr>
                    </a:p>
                  </a:txBody>
                  <a:tcPr marL="91461" marR="91461" marT="45731" marB="45731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F6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00" b="0" i="0" u="none" strike="noStrike" dirty="0">
                        <a:solidFill>
                          <a:srgbClr val="1161AF"/>
                        </a:solidFill>
                        <a:effectLst/>
                        <a:latin typeface="+mj-lt"/>
                      </a:endParaRPr>
                    </a:p>
                  </a:txBody>
                  <a:tcPr marL="9527" marR="9527" marT="952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F6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00" b="0" i="0" u="none" strike="noStrike" dirty="0">
                        <a:solidFill>
                          <a:srgbClr val="1161AF"/>
                        </a:solidFill>
                        <a:effectLst/>
                        <a:latin typeface="+mj-lt"/>
                      </a:endParaRPr>
                    </a:p>
                  </a:txBody>
                  <a:tcPr marL="9527" marR="9527" marT="952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F6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00" b="0" i="0" u="none" strike="noStrike" dirty="0">
                        <a:solidFill>
                          <a:srgbClr val="1161AF"/>
                        </a:solidFill>
                        <a:effectLst/>
                        <a:latin typeface="+mj-lt"/>
                      </a:endParaRPr>
                    </a:p>
                  </a:txBody>
                  <a:tcPr marL="9527" marR="9527" marT="952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F6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00" b="0" i="0" u="none" strike="noStrike" dirty="0">
                        <a:solidFill>
                          <a:srgbClr val="1161AF"/>
                        </a:solidFill>
                        <a:effectLst/>
                        <a:latin typeface="+mj-lt"/>
                      </a:endParaRPr>
                    </a:p>
                  </a:txBody>
                  <a:tcPr marL="9527" marR="9527" marT="952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F6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804038420"/>
                  </a:ext>
                </a:extLst>
              </a:tr>
              <a:tr h="288067"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rgbClr val="1161AF"/>
                          </a:solidFill>
                          <a:latin typeface="+mj-lt"/>
                        </a:rPr>
                        <a:t>4</a:t>
                      </a:r>
                    </a:p>
                  </a:txBody>
                  <a:tcPr marL="91461" marR="91461" marT="45731" marB="45731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b="0" spc="0" dirty="0">
                        <a:solidFill>
                          <a:srgbClr val="1161AF"/>
                        </a:solidFill>
                        <a:latin typeface="+mj-lt"/>
                      </a:endParaRPr>
                    </a:p>
                  </a:txBody>
                  <a:tcPr marL="91461" marR="91461" marT="45731" marB="45731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00" b="0" i="0" u="none" strike="noStrike" dirty="0">
                        <a:solidFill>
                          <a:srgbClr val="1161AF"/>
                        </a:solidFill>
                        <a:effectLst/>
                        <a:latin typeface="+mj-lt"/>
                      </a:endParaRPr>
                    </a:p>
                  </a:txBody>
                  <a:tcPr marL="9527" marR="9527" marT="952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00" b="0" i="0" u="none" strike="noStrike" dirty="0">
                        <a:solidFill>
                          <a:srgbClr val="1161AF"/>
                        </a:solidFill>
                        <a:effectLst/>
                        <a:latin typeface="+mj-lt"/>
                      </a:endParaRPr>
                    </a:p>
                  </a:txBody>
                  <a:tcPr marL="9527" marR="9527" marT="952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00" b="0" i="0" u="none" strike="noStrike" dirty="0">
                        <a:solidFill>
                          <a:srgbClr val="1161AF"/>
                        </a:solidFill>
                        <a:effectLst/>
                        <a:latin typeface="+mj-lt"/>
                      </a:endParaRPr>
                    </a:p>
                  </a:txBody>
                  <a:tcPr marL="9527" marR="9527" marT="952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00" b="0" i="0" u="none" strike="noStrike" dirty="0">
                        <a:solidFill>
                          <a:srgbClr val="1161AF"/>
                        </a:solidFill>
                        <a:effectLst/>
                        <a:latin typeface="+mj-lt"/>
                      </a:endParaRPr>
                    </a:p>
                  </a:txBody>
                  <a:tcPr marL="9527" marR="9527" marT="952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52552477"/>
                  </a:ext>
                </a:extLst>
              </a:tr>
              <a:tr h="288067"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rgbClr val="1161AF"/>
                          </a:solidFill>
                          <a:latin typeface="+mj-lt"/>
                        </a:rPr>
                        <a:t>5</a:t>
                      </a:r>
                    </a:p>
                  </a:txBody>
                  <a:tcPr marL="91461" marR="91461" marT="45731" marB="45731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F6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b="0" spc="0" dirty="0">
                        <a:solidFill>
                          <a:srgbClr val="1161AF"/>
                        </a:solidFill>
                        <a:latin typeface="+mj-lt"/>
                      </a:endParaRPr>
                    </a:p>
                  </a:txBody>
                  <a:tcPr marL="91461" marR="91461" marT="45731" marB="45731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F6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00" b="0" i="0" u="none" strike="noStrike" dirty="0">
                        <a:solidFill>
                          <a:srgbClr val="1161AF"/>
                        </a:solidFill>
                        <a:effectLst/>
                        <a:latin typeface="+mj-lt"/>
                      </a:endParaRPr>
                    </a:p>
                  </a:txBody>
                  <a:tcPr marL="9527" marR="9527" marT="952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F6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00" b="0" i="0" u="none" strike="noStrike" dirty="0">
                        <a:solidFill>
                          <a:srgbClr val="1161AF"/>
                        </a:solidFill>
                        <a:effectLst/>
                        <a:latin typeface="+mj-lt"/>
                      </a:endParaRPr>
                    </a:p>
                  </a:txBody>
                  <a:tcPr marL="9527" marR="9527" marT="952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F6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00" b="0" i="0" u="none" strike="noStrike" dirty="0">
                        <a:solidFill>
                          <a:srgbClr val="1161AF"/>
                        </a:solidFill>
                        <a:effectLst/>
                        <a:latin typeface="+mj-lt"/>
                      </a:endParaRPr>
                    </a:p>
                  </a:txBody>
                  <a:tcPr marL="9527" marR="9527" marT="952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F6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00" b="0" i="0" u="none" strike="noStrike" dirty="0">
                        <a:solidFill>
                          <a:srgbClr val="1161AF"/>
                        </a:solidFill>
                        <a:effectLst/>
                        <a:latin typeface="+mj-lt"/>
                      </a:endParaRPr>
                    </a:p>
                  </a:txBody>
                  <a:tcPr marL="9527" marR="9527" marT="952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F6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948671002"/>
                  </a:ext>
                </a:extLst>
              </a:tr>
              <a:tr h="288067"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rgbClr val="1161AF"/>
                          </a:solidFill>
                          <a:latin typeface="+mj-lt"/>
                        </a:rPr>
                        <a:t>6</a:t>
                      </a:r>
                    </a:p>
                  </a:txBody>
                  <a:tcPr marL="91461" marR="91461" marT="45731" marB="45731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b="0" spc="0" dirty="0">
                        <a:solidFill>
                          <a:srgbClr val="1161AF"/>
                        </a:solidFill>
                        <a:latin typeface="+mj-lt"/>
                      </a:endParaRPr>
                    </a:p>
                  </a:txBody>
                  <a:tcPr marL="91461" marR="91461" marT="45731" marB="45731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00" b="0" i="0" u="none" strike="noStrike" dirty="0">
                        <a:solidFill>
                          <a:srgbClr val="1161AF"/>
                        </a:solidFill>
                        <a:effectLst/>
                        <a:latin typeface="+mj-lt"/>
                      </a:endParaRPr>
                    </a:p>
                  </a:txBody>
                  <a:tcPr marL="9527" marR="9527" marT="952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00" b="0" i="0" u="none" strike="noStrike" dirty="0">
                        <a:solidFill>
                          <a:srgbClr val="1161AF"/>
                        </a:solidFill>
                        <a:effectLst/>
                        <a:latin typeface="+mj-lt"/>
                      </a:endParaRPr>
                    </a:p>
                  </a:txBody>
                  <a:tcPr marL="9527" marR="9527" marT="952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00" b="0" i="0" u="none" strike="noStrike" dirty="0">
                        <a:solidFill>
                          <a:srgbClr val="1161AF"/>
                        </a:solidFill>
                        <a:effectLst/>
                        <a:latin typeface="+mj-lt"/>
                      </a:endParaRPr>
                    </a:p>
                  </a:txBody>
                  <a:tcPr marL="9527" marR="9527" marT="952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00" b="0" i="0" u="none" strike="noStrike" dirty="0">
                        <a:solidFill>
                          <a:srgbClr val="1161AF"/>
                        </a:solidFill>
                        <a:effectLst/>
                        <a:latin typeface="+mj-lt"/>
                      </a:endParaRPr>
                    </a:p>
                  </a:txBody>
                  <a:tcPr marL="9527" marR="9527" marT="952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728139400"/>
                  </a:ext>
                </a:extLst>
              </a:tr>
              <a:tr h="288067"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rgbClr val="1161AF"/>
                          </a:solidFill>
                          <a:latin typeface="+mj-lt"/>
                        </a:rPr>
                        <a:t>7</a:t>
                      </a:r>
                    </a:p>
                  </a:txBody>
                  <a:tcPr marL="91461" marR="91461" marT="45731" marB="45731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F6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b="0" spc="0" dirty="0">
                        <a:solidFill>
                          <a:srgbClr val="1161AF"/>
                        </a:solidFill>
                        <a:latin typeface="+mj-lt"/>
                      </a:endParaRPr>
                    </a:p>
                  </a:txBody>
                  <a:tcPr marL="91461" marR="91461" marT="45731" marB="45731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F6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00" b="0" i="0" u="none" strike="noStrike" dirty="0">
                        <a:solidFill>
                          <a:srgbClr val="1161AF"/>
                        </a:solidFill>
                        <a:effectLst/>
                        <a:latin typeface="+mj-lt"/>
                      </a:endParaRPr>
                    </a:p>
                  </a:txBody>
                  <a:tcPr marL="9527" marR="9527" marT="952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F6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00" b="0" i="0" u="none" strike="noStrike" dirty="0">
                        <a:solidFill>
                          <a:srgbClr val="1161AF"/>
                        </a:solidFill>
                        <a:effectLst/>
                        <a:latin typeface="+mj-lt"/>
                      </a:endParaRPr>
                    </a:p>
                  </a:txBody>
                  <a:tcPr marL="9527" marR="9527" marT="952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F6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00" b="0" i="0" u="none" strike="noStrike" dirty="0">
                        <a:solidFill>
                          <a:srgbClr val="1161AF"/>
                        </a:solidFill>
                        <a:effectLst/>
                        <a:latin typeface="+mj-lt"/>
                      </a:endParaRPr>
                    </a:p>
                  </a:txBody>
                  <a:tcPr marL="9527" marR="9527" marT="952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F6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00" b="0" i="0" u="none" strike="noStrike" dirty="0">
                        <a:solidFill>
                          <a:srgbClr val="1161AF"/>
                        </a:solidFill>
                        <a:effectLst/>
                        <a:latin typeface="+mj-lt"/>
                      </a:endParaRPr>
                    </a:p>
                  </a:txBody>
                  <a:tcPr marL="9527" marR="9527" marT="952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F6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344675324"/>
                  </a:ext>
                </a:extLst>
              </a:tr>
              <a:tr h="288067"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rgbClr val="1161AF"/>
                          </a:solidFill>
                          <a:latin typeface="+mj-lt"/>
                        </a:rPr>
                        <a:t>8</a:t>
                      </a:r>
                    </a:p>
                  </a:txBody>
                  <a:tcPr marL="91461" marR="91461" marT="45731" marB="45731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b="0" spc="0" dirty="0">
                        <a:solidFill>
                          <a:srgbClr val="1161AF"/>
                        </a:solidFill>
                        <a:latin typeface="+mj-lt"/>
                      </a:endParaRPr>
                    </a:p>
                  </a:txBody>
                  <a:tcPr marL="91461" marR="91461" marT="45731" marB="45731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00" b="0" i="0" u="none" strike="noStrike" dirty="0">
                        <a:solidFill>
                          <a:srgbClr val="1161AF"/>
                        </a:solidFill>
                        <a:effectLst/>
                        <a:latin typeface="+mj-lt"/>
                      </a:endParaRPr>
                    </a:p>
                  </a:txBody>
                  <a:tcPr marL="9527" marR="9527" marT="952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00" b="0" i="0" u="none" strike="noStrike" dirty="0">
                        <a:solidFill>
                          <a:srgbClr val="1161AF"/>
                        </a:solidFill>
                        <a:effectLst/>
                        <a:latin typeface="+mj-lt"/>
                      </a:endParaRPr>
                    </a:p>
                  </a:txBody>
                  <a:tcPr marL="9527" marR="9527" marT="952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00" b="0" i="0" u="none" strike="noStrike" dirty="0">
                        <a:solidFill>
                          <a:srgbClr val="1161AF"/>
                        </a:solidFill>
                        <a:effectLst/>
                        <a:latin typeface="+mj-lt"/>
                      </a:endParaRPr>
                    </a:p>
                  </a:txBody>
                  <a:tcPr marL="9527" marR="9527" marT="952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00" b="0" i="0" u="none" strike="noStrike" dirty="0">
                        <a:solidFill>
                          <a:srgbClr val="1161AF"/>
                        </a:solidFill>
                        <a:effectLst/>
                        <a:latin typeface="+mj-lt"/>
                      </a:endParaRPr>
                    </a:p>
                  </a:txBody>
                  <a:tcPr marL="9527" marR="9527" marT="952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806155663"/>
                  </a:ext>
                </a:extLst>
              </a:tr>
              <a:tr h="288067"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rgbClr val="1161AF"/>
                          </a:solidFill>
                          <a:latin typeface="+mj-lt"/>
                        </a:rPr>
                        <a:t>9</a:t>
                      </a:r>
                    </a:p>
                  </a:txBody>
                  <a:tcPr marL="91461" marR="91461" marT="45731" marB="45731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F6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b="0" spc="0" dirty="0">
                        <a:solidFill>
                          <a:srgbClr val="1161AF"/>
                        </a:solidFill>
                        <a:latin typeface="+mj-lt"/>
                      </a:endParaRPr>
                    </a:p>
                  </a:txBody>
                  <a:tcPr marL="91461" marR="91461" marT="45731" marB="45731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F6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00" b="0" i="0" u="none" strike="noStrike" dirty="0">
                        <a:solidFill>
                          <a:srgbClr val="1161AF"/>
                        </a:solidFill>
                        <a:effectLst/>
                        <a:latin typeface="+mj-lt"/>
                      </a:endParaRPr>
                    </a:p>
                  </a:txBody>
                  <a:tcPr marL="9527" marR="9527" marT="952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F6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00" b="0" i="0" u="none" strike="noStrike" dirty="0">
                        <a:solidFill>
                          <a:srgbClr val="1161AF"/>
                        </a:solidFill>
                        <a:effectLst/>
                        <a:latin typeface="+mj-lt"/>
                      </a:endParaRPr>
                    </a:p>
                  </a:txBody>
                  <a:tcPr marL="9527" marR="9527" marT="952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F6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00" b="0" i="0" u="none" strike="noStrike" dirty="0">
                        <a:solidFill>
                          <a:srgbClr val="1161AF"/>
                        </a:solidFill>
                        <a:effectLst/>
                        <a:latin typeface="+mj-lt"/>
                      </a:endParaRPr>
                    </a:p>
                  </a:txBody>
                  <a:tcPr marL="9527" marR="9527" marT="952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F6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00" b="0" i="0" u="none" strike="noStrike" dirty="0">
                        <a:solidFill>
                          <a:srgbClr val="1161AF"/>
                        </a:solidFill>
                        <a:effectLst/>
                        <a:latin typeface="+mj-lt"/>
                      </a:endParaRPr>
                    </a:p>
                  </a:txBody>
                  <a:tcPr marL="9527" marR="9527" marT="952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F6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222170450"/>
                  </a:ext>
                </a:extLst>
              </a:tr>
            </a:tbl>
          </a:graphicData>
        </a:graphic>
      </p:graphicFrame>
      <p:sp>
        <p:nvSpPr>
          <p:cNvPr id="202" name="Овал 201">
            <a:extLst>
              <a:ext uri="{FF2B5EF4-FFF2-40B4-BE49-F238E27FC236}">
                <a16:creationId xmlns:a16="http://schemas.microsoft.com/office/drawing/2014/main" xmlns="" id="{0FCCE7D2-C753-444A-B05A-0A3DEFE6BC1B}"/>
              </a:ext>
            </a:extLst>
          </p:cNvPr>
          <p:cNvSpPr/>
          <p:nvPr/>
        </p:nvSpPr>
        <p:spPr>
          <a:xfrm>
            <a:off x="8312675" y="2729937"/>
            <a:ext cx="243294" cy="243294"/>
          </a:xfrm>
          <a:prstGeom prst="ellipse">
            <a:avLst/>
          </a:prstGeom>
          <a:noFill/>
          <a:ln w="19050">
            <a:solidFill>
              <a:srgbClr val="1161A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1200" dirty="0">
              <a:latin typeface="+mj-lt"/>
            </a:endParaRPr>
          </a:p>
        </p:txBody>
      </p:sp>
      <p:sp>
        <p:nvSpPr>
          <p:cNvPr id="203" name="Овал 202">
            <a:extLst>
              <a:ext uri="{FF2B5EF4-FFF2-40B4-BE49-F238E27FC236}">
                <a16:creationId xmlns:a16="http://schemas.microsoft.com/office/drawing/2014/main" xmlns="" id="{FD50D8DA-6567-4FC8-98E9-734E173D5B70}"/>
              </a:ext>
            </a:extLst>
          </p:cNvPr>
          <p:cNvSpPr/>
          <p:nvPr/>
        </p:nvSpPr>
        <p:spPr>
          <a:xfrm>
            <a:off x="8312675" y="3020708"/>
            <a:ext cx="243294" cy="243294"/>
          </a:xfrm>
          <a:prstGeom prst="ellipse">
            <a:avLst/>
          </a:prstGeom>
          <a:noFill/>
          <a:ln w="19050">
            <a:solidFill>
              <a:srgbClr val="1161A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1200" dirty="0">
              <a:latin typeface="+mj-lt"/>
            </a:endParaRPr>
          </a:p>
        </p:txBody>
      </p:sp>
      <p:sp>
        <p:nvSpPr>
          <p:cNvPr id="207" name="Овал 206">
            <a:extLst>
              <a:ext uri="{FF2B5EF4-FFF2-40B4-BE49-F238E27FC236}">
                <a16:creationId xmlns:a16="http://schemas.microsoft.com/office/drawing/2014/main" xmlns="" id="{4FA8B53A-337E-4E33-A449-E40D053AC1A0}"/>
              </a:ext>
            </a:extLst>
          </p:cNvPr>
          <p:cNvSpPr/>
          <p:nvPr/>
        </p:nvSpPr>
        <p:spPr>
          <a:xfrm>
            <a:off x="8312675" y="4464280"/>
            <a:ext cx="243294" cy="243294"/>
          </a:xfrm>
          <a:prstGeom prst="ellipse">
            <a:avLst/>
          </a:prstGeom>
          <a:noFill/>
          <a:ln w="19050">
            <a:solidFill>
              <a:srgbClr val="1161A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1200" dirty="0">
              <a:latin typeface="+mj-lt"/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4777628" y="4453441"/>
            <a:ext cx="260068" cy="246278"/>
            <a:chOff x="4331414" y="4015776"/>
            <a:chExt cx="260068" cy="246278"/>
          </a:xfrm>
        </p:grpSpPr>
        <p:sp>
          <p:nvSpPr>
            <p:cNvPr id="53" name="Овал 52">
              <a:extLst>
                <a:ext uri="{FF2B5EF4-FFF2-40B4-BE49-F238E27FC236}">
                  <a16:creationId xmlns:a16="http://schemas.microsoft.com/office/drawing/2014/main" xmlns="" id="{6F2C3FFF-3223-4697-8C58-BA28BDC72291}"/>
                </a:ext>
              </a:extLst>
            </p:cNvPr>
            <p:cNvSpPr/>
            <p:nvPr/>
          </p:nvSpPr>
          <p:spPr>
            <a:xfrm>
              <a:off x="4341034" y="4017054"/>
              <a:ext cx="245000" cy="245000"/>
            </a:xfrm>
            <a:prstGeom prst="ellipse">
              <a:avLst/>
            </a:prstGeom>
            <a:solidFill>
              <a:srgbClr val="5C93C9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000" dirty="0"/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xmlns="" id="{BCA35249-D652-426D-BB25-407FC26D5F90}"/>
                </a:ext>
              </a:extLst>
            </p:cNvPr>
            <p:cNvSpPr txBox="1"/>
            <p:nvPr/>
          </p:nvSpPr>
          <p:spPr>
            <a:xfrm>
              <a:off x="4331414" y="4015776"/>
              <a:ext cx="260068" cy="24627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 algn="ctr"/>
              <a:r>
                <a:rPr lang="ru-RU" sz="1000" dirty="0">
                  <a:solidFill>
                    <a:schemeClr val="bg1"/>
                  </a:solidFill>
                  <a:latin typeface="Gramatika-Medium"/>
                </a:rPr>
                <a:t>7</a:t>
              </a:r>
            </a:p>
          </p:txBody>
        </p:sp>
      </p:grpSp>
      <p:grpSp>
        <p:nvGrpSpPr>
          <p:cNvPr id="4" name="Группа 3"/>
          <p:cNvGrpSpPr/>
          <p:nvPr/>
        </p:nvGrpSpPr>
        <p:grpSpPr>
          <a:xfrm>
            <a:off x="4277321" y="4186204"/>
            <a:ext cx="263275" cy="246278"/>
            <a:chOff x="3770087" y="3710906"/>
            <a:chExt cx="263275" cy="246278"/>
          </a:xfrm>
        </p:grpSpPr>
        <p:sp>
          <p:nvSpPr>
            <p:cNvPr id="56" name="Овал 55">
              <a:extLst>
                <a:ext uri="{FF2B5EF4-FFF2-40B4-BE49-F238E27FC236}">
                  <a16:creationId xmlns:a16="http://schemas.microsoft.com/office/drawing/2014/main" xmlns="" id="{2328C615-10F6-4FCF-8152-08908C93AC17}"/>
                </a:ext>
              </a:extLst>
            </p:cNvPr>
            <p:cNvSpPr/>
            <p:nvPr/>
          </p:nvSpPr>
          <p:spPr>
            <a:xfrm>
              <a:off x="3781311" y="3712184"/>
              <a:ext cx="245000" cy="245000"/>
            </a:xfrm>
            <a:prstGeom prst="ellipse">
              <a:avLst/>
            </a:prstGeom>
            <a:solidFill>
              <a:srgbClr val="5C93C9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000" dirty="0"/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xmlns="" id="{74BF9B59-E75A-423F-8D60-C86ED4D3BB41}"/>
                </a:ext>
              </a:extLst>
            </p:cNvPr>
            <p:cNvSpPr txBox="1"/>
            <p:nvPr/>
          </p:nvSpPr>
          <p:spPr>
            <a:xfrm>
              <a:off x="3770087" y="3710906"/>
              <a:ext cx="263275" cy="24627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 algn="ctr"/>
              <a:r>
                <a:rPr lang="ru-RU" sz="1000" dirty="0">
                  <a:solidFill>
                    <a:schemeClr val="bg1"/>
                  </a:solidFill>
                  <a:latin typeface="Gramatika-Medium"/>
                </a:rPr>
                <a:t>6</a:t>
              </a:r>
            </a:p>
          </p:txBody>
        </p:sp>
      </p:grpSp>
      <p:grpSp>
        <p:nvGrpSpPr>
          <p:cNvPr id="5" name="Группа 4"/>
          <p:cNvGrpSpPr/>
          <p:nvPr/>
        </p:nvGrpSpPr>
        <p:grpSpPr>
          <a:xfrm>
            <a:off x="4094547" y="3574524"/>
            <a:ext cx="260068" cy="246278"/>
            <a:chOff x="3226260" y="3418520"/>
            <a:chExt cx="260068" cy="246278"/>
          </a:xfrm>
        </p:grpSpPr>
        <p:sp>
          <p:nvSpPr>
            <p:cNvPr id="59" name="Овал 58">
              <a:extLst>
                <a:ext uri="{FF2B5EF4-FFF2-40B4-BE49-F238E27FC236}">
                  <a16:creationId xmlns:a16="http://schemas.microsoft.com/office/drawing/2014/main" xmlns="" id="{D80AF352-B9FE-4350-BF9D-CD0347C0863E}"/>
                </a:ext>
              </a:extLst>
            </p:cNvPr>
            <p:cNvSpPr/>
            <p:nvPr/>
          </p:nvSpPr>
          <p:spPr>
            <a:xfrm>
              <a:off x="3235879" y="3419798"/>
              <a:ext cx="245000" cy="245000"/>
            </a:xfrm>
            <a:prstGeom prst="ellipse">
              <a:avLst/>
            </a:prstGeom>
            <a:solidFill>
              <a:srgbClr val="5C93C9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000" dirty="0"/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xmlns="" id="{C6988E89-14B8-40F8-A2A7-813EDBA83822}"/>
                </a:ext>
              </a:extLst>
            </p:cNvPr>
            <p:cNvSpPr txBox="1"/>
            <p:nvPr/>
          </p:nvSpPr>
          <p:spPr>
            <a:xfrm>
              <a:off x="3226260" y="3418520"/>
              <a:ext cx="260068" cy="24627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 algn="ctr"/>
              <a:r>
                <a:rPr lang="ru-RU" sz="1000" dirty="0">
                  <a:solidFill>
                    <a:schemeClr val="bg1"/>
                  </a:solidFill>
                  <a:latin typeface="Gramatika-Medium"/>
                </a:rPr>
                <a:t>5</a:t>
              </a:r>
            </a:p>
          </p:txBody>
        </p:sp>
      </p:grpSp>
      <p:grpSp>
        <p:nvGrpSpPr>
          <p:cNvPr id="6" name="Группа 5"/>
          <p:cNvGrpSpPr/>
          <p:nvPr/>
        </p:nvGrpSpPr>
        <p:grpSpPr>
          <a:xfrm>
            <a:off x="4907662" y="3412531"/>
            <a:ext cx="264069" cy="252267"/>
            <a:chOff x="4571788" y="2761013"/>
            <a:chExt cx="264069" cy="252267"/>
          </a:xfrm>
        </p:grpSpPr>
        <p:sp>
          <p:nvSpPr>
            <p:cNvPr id="74" name="Овал 73">
              <a:extLst>
                <a:ext uri="{FF2B5EF4-FFF2-40B4-BE49-F238E27FC236}">
                  <a16:creationId xmlns:a16="http://schemas.microsoft.com/office/drawing/2014/main" xmlns="" id="{D9042F0A-F628-4441-8A00-4A89C1110872}"/>
                </a:ext>
              </a:extLst>
            </p:cNvPr>
            <p:cNvSpPr/>
            <p:nvPr/>
          </p:nvSpPr>
          <p:spPr>
            <a:xfrm>
              <a:off x="4590857" y="2768281"/>
              <a:ext cx="245000" cy="244999"/>
            </a:xfrm>
            <a:prstGeom prst="ellipse">
              <a:avLst/>
            </a:prstGeom>
            <a:solidFill>
              <a:srgbClr val="5C93C9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000" dirty="0"/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xmlns="" id="{96DD4183-89E8-4EC7-8561-28B5A4D703BF}"/>
                </a:ext>
              </a:extLst>
            </p:cNvPr>
            <p:cNvSpPr txBox="1"/>
            <p:nvPr/>
          </p:nvSpPr>
          <p:spPr>
            <a:xfrm>
              <a:off x="4571788" y="2761013"/>
              <a:ext cx="263275" cy="24627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 algn="ctr"/>
              <a:r>
                <a:rPr lang="ru-RU" sz="1000" dirty="0">
                  <a:solidFill>
                    <a:schemeClr val="bg1"/>
                  </a:solidFill>
                  <a:latin typeface="Gramatika-Medium"/>
                </a:rPr>
                <a:t>4</a:t>
              </a:r>
            </a:p>
          </p:txBody>
        </p:sp>
      </p:grpSp>
      <p:grpSp>
        <p:nvGrpSpPr>
          <p:cNvPr id="9" name="Группа 8"/>
          <p:cNvGrpSpPr/>
          <p:nvPr/>
        </p:nvGrpSpPr>
        <p:grpSpPr>
          <a:xfrm>
            <a:off x="5809555" y="2331580"/>
            <a:ext cx="256861" cy="246278"/>
            <a:chOff x="5505608" y="1566795"/>
            <a:chExt cx="256861" cy="246278"/>
          </a:xfrm>
        </p:grpSpPr>
        <p:sp>
          <p:nvSpPr>
            <p:cNvPr id="80" name="Овал 79">
              <a:extLst>
                <a:ext uri="{FF2B5EF4-FFF2-40B4-BE49-F238E27FC236}">
                  <a16:creationId xmlns:a16="http://schemas.microsoft.com/office/drawing/2014/main" xmlns="" id="{3830CA59-AF80-4895-BC74-DDCAC398C215}"/>
                </a:ext>
              </a:extLst>
            </p:cNvPr>
            <p:cNvSpPr/>
            <p:nvPr/>
          </p:nvSpPr>
          <p:spPr>
            <a:xfrm>
              <a:off x="5513624" y="1568073"/>
              <a:ext cx="244999" cy="245000"/>
            </a:xfrm>
            <a:prstGeom prst="ellipse">
              <a:avLst/>
            </a:prstGeom>
            <a:solidFill>
              <a:srgbClr val="5C93C9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000" dirty="0"/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xmlns="" id="{A8656F1B-B25A-480A-A0B1-91A9BE14708D}"/>
                </a:ext>
              </a:extLst>
            </p:cNvPr>
            <p:cNvSpPr txBox="1"/>
            <p:nvPr/>
          </p:nvSpPr>
          <p:spPr>
            <a:xfrm>
              <a:off x="5505608" y="1566795"/>
              <a:ext cx="256861" cy="24627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 algn="ctr"/>
              <a:r>
                <a:rPr lang="ru-RU" sz="1000" dirty="0">
                  <a:solidFill>
                    <a:schemeClr val="bg1"/>
                  </a:solidFill>
                  <a:latin typeface="Gramatika-Medium"/>
                </a:rPr>
                <a:t>3</a:t>
              </a:r>
            </a:p>
          </p:txBody>
        </p:sp>
      </p:grpSp>
      <p:grpSp>
        <p:nvGrpSpPr>
          <p:cNvPr id="13" name="Группа 12"/>
          <p:cNvGrpSpPr/>
          <p:nvPr/>
        </p:nvGrpSpPr>
        <p:grpSpPr>
          <a:xfrm>
            <a:off x="6582694" y="2514735"/>
            <a:ext cx="258464" cy="246278"/>
            <a:chOff x="6582694" y="2514735"/>
            <a:chExt cx="258464" cy="246278"/>
          </a:xfrm>
        </p:grpSpPr>
        <p:sp>
          <p:nvSpPr>
            <p:cNvPr id="87" name="Овал 86">
              <a:extLst>
                <a:ext uri="{FF2B5EF4-FFF2-40B4-BE49-F238E27FC236}">
                  <a16:creationId xmlns:a16="http://schemas.microsoft.com/office/drawing/2014/main" xmlns="" id="{52306EAB-A5C3-42C5-932B-46768FC2433A}"/>
                </a:ext>
              </a:extLst>
            </p:cNvPr>
            <p:cNvSpPr/>
            <p:nvPr/>
          </p:nvSpPr>
          <p:spPr>
            <a:xfrm>
              <a:off x="6589426" y="2515993"/>
              <a:ext cx="245000" cy="245000"/>
            </a:xfrm>
            <a:prstGeom prst="ellipse">
              <a:avLst/>
            </a:prstGeom>
            <a:solidFill>
              <a:srgbClr val="5C93C9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000" dirty="0"/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xmlns="" id="{010536CB-DFF2-4955-B21B-EA6689FA5461}"/>
                </a:ext>
              </a:extLst>
            </p:cNvPr>
            <p:cNvSpPr txBox="1"/>
            <p:nvPr/>
          </p:nvSpPr>
          <p:spPr>
            <a:xfrm>
              <a:off x="6582694" y="2514735"/>
              <a:ext cx="258464" cy="24627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 algn="ctr"/>
              <a:r>
                <a:rPr lang="ru-RU" sz="1000" dirty="0">
                  <a:solidFill>
                    <a:schemeClr val="bg1"/>
                  </a:solidFill>
                  <a:latin typeface="Gramatika-Medium"/>
                </a:rPr>
                <a:t>2</a:t>
              </a:r>
            </a:p>
          </p:txBody>
        </p:sp>
      </p:grpSp>
      <p:grpSp>
        <p:nvGrpSpPr>
          <p:cNvPr id="15" name="Группа 14"/>
          <p:cNvGrpSpPr/>
          <p:nvPr/>
        </p:nvGrpSpPr>
        <p:grpSpPr>
          <a:xfrm>
            <a:off x="7173731" y="3217143"/>
            <a:ext cx="245000" cy="246278"/>
            <a:chOff x="7311780" y="2454515"/>
            <a:chExt cx="245000" cy="246278"/>
          </a:xfrm>
        </p:grpSpPr>
        <p:sp>
          <p:nvSpPr>
            <p:cNvPr id="93" name="Овал 92">
              <a:extLst>
                <a:ext uri="{FF2B5EF4-FFF2-40B4-BE49-F238E27FC236}">
                  <a16:creationId xmlns:a16="http://schemas.microsoft.com/office/drawing/2014/main" xmlns="" id="{A953C451-27C6-48FE-9353-8CA098D5BB13}"/>
                </a:ext>
              </a:extLst>
            </p:cNvPr>
            <p:cNvSpPr/>
            <p:nvPr/>
          </p:nvSpPr>
          <p:spPr>
            <a:xfrm>
              <a:off x="7311780" y="2455793"/>
              <a:ext cx="245000" cy="245000"/>
            </a:xfrm>
            <a:prstGeom prst="ellipse">
              <a:avLst/>
            </a:prstGeom>
            <a:solidFill>
              <a:srgbClr val="5C93C9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000" dirty="0"/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xmlns="" id="{70830916-3C37-4F59-94C4-148334ADFAB3}"/>
                </a:ext>
              </a:extLst>
            </p:cNvPr>
            <p:cNvSpPr txBox="1"/>
            <p:nvPr/>
          </p:nvSpPr>
          <p:spPr>
            <a:xfrm>
              <a:off x="7316590" y="2454515"/>
              <a:ext cx="231208" cy="24627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 algn="ctr"/>
              <a:r>
                <a:rPr lang="ru-RU" sz="1000" dirty="0">
                  <a:solidFill>
                    <a:schemeClr val="bg1"/>
                  </a:solidFill>
                  <a:latin typeface="Gramatika-Medium"/>
                </a:rPr>
                <a:t>1</a:t>
              </a:r>
            </a:p>
          </p:txBody>
        </p:sp>
      </p:grpSp>
      <p:sp>
        <p:nvSpPr>
          <p:cNvPr id="96" name="Овал 95">
            <a:extLst>
              <a:ext uri="{FF2B5EF4-FFF2-40B4-BE49-F238E27FC236}">
                <a16:creationId xmlns:a16="http://schemas.microsoft.com/office/drawing/2014/main" xmlns="" id="{5D289060-F9ED-4BD2-A4FA-3A23AB8F6D61}"/>
              </a:ext>
            </a:extLst>
          </p:cNvPr>
          <p:cNvSpPr/>
          <p:nvPr/>
        </p:nvSpPr>
        <p:spPr>
          <a:xfrm>
            <a:off x="6523261" y="3766018"/>
            <a:ext cx="245000" cy="245000"/>
          </a:xfrm>
          <a:prstGeom prst="ellipse">
            <a:avLst/>
          </a:prstGeom>
          <a:solidFill>
            <a:srgbClr val="5C93C9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00" dirty="0"/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xmlns="" id="{23B677E4-00F3-4E48-939C-15872739EAC0}"/>
              </a:ext>
            </a:extLst>
          </p:cNvPr>
          <p:cNvSpPr txBox="1"/>
          <p:nvPr/>
        </p:nvSpPr>
        <p:spPr>
          <a:xfrm>
            <a:off x="6523261" y="3771958"/>
            <a:ext cx="258464" cy="2462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/>
            <a:r>
              <a:rPr lang="ru-RU" sz="1000" dirty="0">
                <a:solidFill>
                  <a:schemeClr val="bg1"/>
                </a:solidFill>
                <a:latin typeface="Gramatika-Medium"/>
              </a:rPr>
              <a:t>9</a:t>
            </a:r>
          </a:p>
        </p:txBody>
      </p:sp>
      <p:sp>
        <p:nvSpPr>
          <p:cNvPr id="113" name="Овал 112">
            <a:extLst>
              <a:ext uri="{FF2B5EF4-FFF2-40B4-BE49-F238E27FC236}">
                <a16:creationId xmlns:a16="http://schemas.microsoft.com/office/drawing/2014/main" xmlns="" id="{E0BCD70D-F98D-4FD0-B2BD-E54A8C6AA7E4}"/>
              </a:ext>
            </a:extLst>
          </p:cNvPr>
          <p:cNvSpPr/>
          <p:nvPr/>
        </p:nvSpPr>
        <p:spPr>
          <a:xfrm>
            <a:off x="8312675" y="2439166"/>
            <a:ext cx="243294" cy="243294"/>
          </a:xfrm>
          <a:prstGeom prst="ellipse">
            <a:avLst/>
          </a:prstGeom>
          <a:noFill/>
          <a:ln w="19050">
            <a:solidFill>
              <a:srgbClr val="1161A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1200" dirty="0">
              <a:latin typeface="+mj-lt"/>
            </a:endParaRPr>
          </a:p>
        </p:txBody>
      </p:sp>
      <p:sp>
        <p:nvSpPr>
          <p:cNvPr id="114" name="Овал 113">
            <a:extLst>
              <a:ext uri="{FF2B5EF4-FFF2-40B4-BE49-F238E27FC236}">
                <a16:creationId xmlns:a16="http://schemas.microsoft.com/office/drawing/2014/main" xmlns="" id="{BA270B80-B002-4202-8189-CE76D6247EA5}"/>
              </a:ext>
            </a:extLst>
          </p:cNvPr>
          <p:cNvSpPr/>
          <p:nvPr/>
        </p:nvSpPr>
        <p:spPr>
          <a:xfrm>
            <a:off x="8312675" y="3305424"/>
            <a:ext cx="243294" cy="243294"/>
          </a:xfrm>
          <a:prstGeom prst="ellipse">
            <a:avLst/>
          </a:prstGeom>
          <a:noFill/>
          <a:ln w="19050">
            <a:solidFill>
              <a:srgbClr val="1161A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1200" dirty="0">
              <a:latin typeface="+mj-lt"/>
            </a:endParaRPr>
          </a:p>
        </p:txBody>
      </p:sp>
      <p:sp>
        <p:nvSpPr>
          <p:cNvPr id="115" name="Овал 114">
            <a:extLst>
              <a:ext uri="{FF2B5EF4-FFF2-40B4-BE49-F238E27FC236}">
                <a16:creationId xmlns:a16="http://schemas.microsoft.com/office/drawing/2014/main" xmlns="" id="{B07E8E0A-686C-4827-B56C-6A11D28DB212}"/>
              </a:ext>
            </a:extLst>
          </p:cNvPr>
          <p:cNvSpPr/>
          <p:nvPr/>
        </p:nvSpPr>
        <p:spPr>
          <a:xfrm>
            <a:off x="8312675" y="3590026"/>
            <a:ext cx="243294" cy="243294"/>
          </a:xfrm>
          <a:prstGeom prst="ellipse">
            <a:avLst/>
          </a:prstGeom>
          <a:noFill/>
          <a:ln w="19050">
            <a:solidFill>
              <a:srgbClr val="1161A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1200" dirty="0">
              <a:latin typeface="+mj-lt"/>
            </a:endParaRPr>
          </a:p>
        </p:txBody>
      </p:sp>
      <p:sp>
        <p:nvSpPr>
          <p:cNvPr id="116" name="Овал 115">
            <a:extLst>
              <a:ext uri="{FF2B5EF4-FFF2-40B4-BE49-F238E27FC236}">
                <a16:creationId xmlns:a16="http://schemas.microsoft.com/office/drawing/2014/main" xmlns="" id="{9941264E-D55A-4F51-B1B9-388384B2555E}"/>
              </a:ext>
            </a:extLst>
          </p:cNvPr>
          <p:cNvSpPr/>
          <p:nvPr/>
        </p:nvSpPr>
        <p:spPr>
          <a:xfrm>
            <a:off x="8312675" y="3889371"/>
            <a:ext cx="243294" cy="243294"/>
          </a:xfrm>
          <a:prstGeom prst="ellipse">
            <a:avLst/>
          </a:prstGeom>
          <a:noFill/>
          <a:ln w="19050">
            <a:solidFill>
              <a:srgbClr val="1161A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1200" dirty="0">
              <a:latin typeface="+mj-lt"/>
            </a:endParaRPr>
          </a:p>
        </p:txBody>
      </p:sp>
      <p:sp>
        <p:nvSpPr>
          <p:cNvPr id="117" name="Овал 116">
            <a:extLst>
              <a:ext uri="{FF2B5EF4-FFF2-40B4-BE49-F238E27FC236}">
                <a16:creationId xmlns:a16="http://schemas.microsoft.com/office/drawing/2014/main" xmlns="" id="{09CB3460-C30F-490E-8406-E1235E683971}"/>
              </a:ext>
            </a:extLst>
          </p:cNvPr>
          <p:cNvSpPr/>
          <p:nvPr/>
        </p:nvSpPr>
        <p:spPr>
          <a:xfrm>
            <a:off x="8312675" y="4168929"/>
            <a:ext cx="243294" cy="243294"/>
          </a:xfrm>
          <a:prstGeom prst="ellipse">
            <a:avLst/>
          </a:prstGeom>
          <a:noFill/>
          <a:ln w="19050">
            <a:solidFill>
              <a:srgbClr val="1161A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1200" dirty="0">
              <a:latin typeface="+mj-lt"/>
            </a:endParaRPr>
          </a:p>
        </p:txBody>
      </p:sp>
      <p:sp>
        <p:nvSpPr>
          <p:cNvPr id="118" name="Овал 117">
            <a:extLst>
              <a:ext uri="{FF2B5EF4-FFF2-40B4-BE49-F238E27FC236}">
                <a16:creationId xmlns:a16="http://schemas.microsoft.com/office/drawing/2014/main" xmlns="" id="{1D590233-DEC8-4106-A6DE-376D0B06CE17}"/>
              </a:ext>
            </a:extLst>
          </p:cNvPr>
          <p:cNvSpPr/>
          <p:nvPr/>
        </p:nvSpPr>
        <p:spPr>
          <a:xfrm>
            <a:off x="8312675" y="4750449"/>
            <a:ext cx="243294" cy="243294"/>
          </a:xfrm>
          <a:prstGeom prst="ellipse">
            <a:avLst/>
          </a:prstGeom>
          <a:noFill/>
          <a:ln w="19050">
            <a:solidFill>
              <a:srgbClr val="1161A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1200" dirty="0">
              <a:latin typeface="+mj-lt"/>
            </a:endParaRPr>
          </a:p>
        </p:txBody>
      </p:sp>
      <p:sp>
        <p:nvSpPr>
          <p:cNvPr id="58" name="Текст 2">
            <a:extLst>
              <a:ext uri="{FF2B5EF4-FFF2-40B4-BE49-F238E27FC236}">
                <a16:creationId xmlns:a16="http://schemas.microsoft.com/office/drawing/2014/main" xmlns="" id="{E289006D-5834-4347-B8E8-B177593871CC}"/>
              </a:ext>
            </a:extLst>
          </p:cNvPr>
          <p:cNvSpPr txBox="1">
            <a:spLocks/>
          </p:cNvSpPr>
          <p:nvPr/>
        </p:nvSpPr>
        <p:spPr>
          <a:xfrm>
            <a:off x="6738172" y="38562"/>
            <a:ext cx="5413273" cy="548767"/>
          </a:xfrm>
          <a:prstGeom prst="rect">
            <a:avLst/>
          </a:prstGeom>
        </p:spPr>
        <p:txBody>
          <a:bodyPr vert="horz" lIns="91461" tIns="45731" rIns="91461" bIns="45731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Объемно-пространственное решение*</a:t>
            </a:r>
          </a:p>
        </p:txBody>
      </p:sp>
      <p:sp>
        <p:nvSpPr>
          <p:cNvPr id="40" name="Текст 2">
            <a:extLst>
              <a:ext uri="{FF2B5EF4-FFF2-40B4-BE49-F238E27FC236}">
                <a16:creationId xmlns:a16="http://schemas.microsoft.com/office/drawing/2014/main" xmlns="" id="{E289006D-5834-4347-B8E8-B177593871CC}"/>
              </a:ext>
            </a:extLst>
          </p:cNvPr>
          <p:cNvSpPr txBox="1">
            <a:spLocks/>
          </p:cNvSpPr>
          <p:nvPr/>
        </p:nvSpPr>
        <p:spPr>
          <a:xfrm>
            <a:off x="8269122" y="5734050"/>
            <a:ext cx="3882323" cy="315958"/>
          </a:xfrm>
          <a:prstGeom prst="rect">
            <a:avLst/>
          </a:prstGeom>
        </p:spPr>
        <p:txBody>
          <a:bodyPr vert="horz" lIns="91461" tIns="45731" rIns="91461" bIns="45731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ru-RU" sz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 количество слайдов не ограничено</a:t>
            </a:r>
          </a:p>
        </p:txBody>
      </p:sp>
      <p:sp>
        <p:nvSpPr>
          <p:cNvPr id="49" name="Текст 2">
            <a:extLst>
              <a:ext uri="{FF2B5EF4-FFF2-40B4-BE49-F238E27FC236}">
                <a16:creationId xmlns:a16="http://schemas.microsoft.com/office/drawing/2014/main" xmlns="" id="{AAFE2B2D-5EBB-43F8-A014-433BCB0E73FD}"/>
              </a:ext>
            </a:extLst>
          </p:cNvPr>
          <p:cNvSpPr txBox="1">
            <a:spLocks/>
          </p:cNvSpPr>
          <p:nvPr/>
        </p:nvSpPr>
        <p:spPr>
          <a:xfrm>
            <a:off x="2231407" y="2624337"/>
            <a:ext cx="4629849" cy="593682"/>
          </a:xfrm>
          <a:prstGeom prst="rect">
            <a:avLst/>
          </a:prstGeom>
        </p:spPr>
        <p:txBody>
          <a:bodyPr vert="horz" lIns="91461" tIns="45731" rIns="91461" bIns="45731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ru-RU" sz="2000" dirty="0" smtClean="0">
                <a:solidFill>
                  <a:srgbClr val="002060"/>
                </a:solidFill>
                <a:latin typeface="+mj-lt"/>
              </a:rPr>
              <a:t>Пример</a:t>
            </a:r>
            <a:endParaRPr lang="ru-RU" dirty="0">
              <a:solidFill>
                <a:srgbClr val="002060"/>
              </a:solidFill>
              <a:latin typeface="+mj-lt"/>
            </a:endParaRPr>
          </a:p>
        </p:txBody>
      </p:sp>
      <p:sp>
        <p:nvSpPr>
          <p:cNvPr id="50" name="Номер слайда 3">
            <a:extLst>
              <a:ext uri="{FF2B5EF4-FFF2-40B4-BE49-F238E27FC236}">
                <a16:creationId xmlns:a16="http://schemas.microsoft.com/office/drawing/2014/main" xmlns="" id="{F7E94F09-EB7D-4B93-9913-1A40E6531D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38146" y="6357822"/>
            <a:ext cx="416779" cy="365210"/>
          </a:xfrm>
        </p:spPr>
        <p:txBody>
          <a:bodyPr/>
          <a:lstStyle/>
          <a:p>
            <a:r>
              <a:rPr lang="ru-RU" dirty="0" smtClean="0">
                <a:solidFill>
                  <a:srgbClr val="002060"/>
                </a:solidFill>
              </a:rPr>
              <a:t>21</a:t>
            </a:r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080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8">
            <a:extLst>
              <a:ext uri="{FF2B5EF4-FFF2-40B4-BE49-F238E27FC236}">
                <a16:creationId xmlns:a16="http://schemas.microsoft.com/office/drawing/2014/main" xmlns="" id="{D005F34B-3056-4C4E-B1E5-CCEFC4037114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8600316" y="1643518"/>
            <a:ext cx="3594859" cy="1601646"/>
          </a:xfrm>
        </p:spPr>
        <p:txBody>
          <a:bodyPr>
            <a:normAutofit/>
          </a:bodyPr>
          <a:lstStyle/>
          <a:p>
            <a:pPr marL="0" indent="0">
              <a:spcBef>
                <a:spcPts val="2400"/>
              </a:spcBef>
              <a:buNone/>
            </a:pP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Рассматриваемый участок</a:t>
            </a:r>
          </a:p>
          <a:p>
            <a:pPr marL="0" indent="0">
              <a:spcBef>
                <a:spcPts val="2400"/>
              </a:spcBef>
              <a:buNone/>
            </a:pP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Участки, с указанием средней </a:t>
            </a:r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цены </a:t>
            </a:r>
            <a:r>
              <a:rPr lang="ru-RU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т.р</a:t>
            </a: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./м</a:t>
            </a:r>
            <a:r>
              <a:rPr lang="ru-RU" baseline="30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– вторичное жильё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 – новостройки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 – коммерческие помещения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xmlns="" id="{6679D0D7-2347-4FE8-A68E-E74AB3BD3A89}"/>
              </a:ext>
            </a:extLst>
          </p:cNvPr>
          <p:cNvSpPr txBox="1"/>
          <p:nvPr/>
        </p:nvSpPr>
        <p:spPr>
          <a:xfrm>
            <a:off x="8189628" y="1269554"/>
            <a:ext cx="281388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spc="1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УСЛОВНЫЕ ОБОЗНАЧЕНИЯ</a:t>
            </a:r>
          </a:p>
        </p:txBody>
      </p:sp>
      <p:sp>
        <p:nvSpPr>
          <p:cNvPr id="84" name="Прямоугольник 83">
            <a:extLst>
              <a:ext uri="{FF2B5EF4-FFF2-40B4-BE49-F238E27FC236}">
                <a16:creationId xmlns:a16="http://schemas.microsoft.com/office/drawing/2014/main" xmlns="" id="{98D541F6-D90F-4E09-BA73-4641267293D5}"/>
              </a:ext>
            </a:extLst>
          </p:cNvPr>
          <p:cNvSpPr/>
          <p:nvPr/>
        </p:nvSpPr>
        <p:spPr>
          <a:xfrm>
            <a:off x="8287281" y="1676278"/>
            <a:ext cx="180042" cy="180042"/>
          </a:xfrm>
          <a:prstGeom prst="rect">
            <a:avLst/>
          </a:prstGeom>
          <a:solidFill>
            <a:srgbClr val="EAD2EA"/>
          </a:solidFill>
          <a:ln w="19050">
            <a:solidFill>
              <a:srgbClr val="981E9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8" name="Прямоугольник 127">
            <a:extLst>
              <a:ext uri="{FF2B5EF4-FFF2-40B4-BE49-F238E27FC236}">
                <a16:creationId xmlns:a16="http://schemas.microsoft.com/office/drawing/2014/main" xmlns="" id="{AEBCEF8F-1FC4-4340-8710-B1E727665E5F}"/>
              </a:ext>
            </a:extLst>
          </p:cNvPr>
          <p:cNvSpPr/>
          <p:nvPr/>
        </p:nvSpPr>
        <p:spPr>
          <a:xfrm>
            <a:off x="8287281" y="2140850"/>
            <a:ext cx="180042" cy="180042"/>
          </a:xfrm>
          <a:prstGeom prst="rect">
            <a:avLst/>
          </a:prstGeom>
          <a:solidFill>
            <a:srgbClr val="A0C0DF"/>
          </a:solidFill>
          <a:ln w="19050">
            <a:solidFill>
              <a:srgbClr val="1261A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xmlns="" id="{A7FA1090-BB51-4D2D-9526-08C7FB37F972}"/>
              </a:ext>
            </a:extLst>
          </p:cNvPr>
          <p:cNvSpPr txBox="1"/>
          <p:nvPr/>
        </p:nvSpPr>
        <p:spPr>
          <a:xfrm>
            <a:off x="8794946" y="4012796"/>
            <a:ext cx="2403199" cy="5849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spc="100" dirty="0">
                <a:solidFill>
                  <a:srgbClr val="002060"/>
                </a:solidFill>
              </a:rPr>
              <a:t>СРЕДНЯЯ СТОИМОСТЬ </a:t>
            </a:r>
            <a:br>
              <a:rPr lang="ru-RU" sz="800" spc="100" dirty="0">
                <a:solidFill>
                  <a:srgbClr val="002060"/>
                </a:solidFill>
              </a:rPr>
            </a:br>
            <a:r>
              <a:rPr lang="ru-RU" sz="800" spc="100" dirty="0">
                <a:solidFill>
                  <a:srgbClr val="002060"/>
                </a:solidFill>
              </a:rPr>
              <a:t>ВТОРИЧНОГО ЖИЛЬЯ</a:t>
            </a:r>
          </a:p>
          <a:p>
            <a:r>
              <a:rPr lang="ru-RU" sz="1600" spc="100" dirty="0">
                <a:solidFill>
                  <a:srgbClr val="002060"/>
                </a:solidFill>
                <a:latin typeface="+mj-lt"/>
              </a:rPr>
              <a:t>_ </a:t>
            </a:r>
            <a:r>
              <a:rPr lang="ru-RU" sz="1600" spc="100" dirty="0" err="1">
                <a:solidFill>
                  <a:srgbClr val="002060"/>
                </a:solidFill>
                <a:latin typeface="+mj-lt"/>
              </a:rPr>
              <a:t>т.р</a:t>
            </a:r>
            <a:r>
              <a:rPr lang="ru-RU" sz="1600" spc="100" dirty="0">
                <a:solidFill>
                  <a:srgbClr val="002060"/>
                </a:solidFill>
                <a:latin typeface="+mj-lt"/>
              </a:rPr>
              <a:t>./м</a:t>
            </a:r>
            <a:r>
              <a:rPr lang="ru-RU" sz="1600" spc="100" baseline="30000" dirty="0">
                <a:solidFill>
                  <a:srgbClr val="002060"/>
                </a:solidFill>
                <a:latin typeface="+mj-lt"/>
              </a:rPr>
              <a:t>2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xmlns="" id="{DE4FAB18-59D4-4EA4-B6DA-5FAFBAE6D9A1}"/>
              </a:ext>
            </a:extLst>
          </p:cNvPr>
          <p:cNvSpPr txBox="1"/>
          <p:nvPr/>
        </p:nvSpPr>
        <p:spPr>
          <a:xfrm>
            <a:off x="8792128" y="4848639"/>
            <a:ext cx="2406017" cy="5849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spc="100" dirty="0">
                <a:solidFill>
                  <a:srgbClr val="002060"/>
                </a:solidFill>
              </a:rPr>
              <a:t>СРЕДНЯЯ СТОИМОСТЬ </a:t>
            </a:r>
            <a:br>
              <a:rPr lang="ru-RU" sz="800" spc="100" dirty="0">
                <a:solidFill>
                  <a:srgbClr val="002060"/>
                </a:solidFill>
              </a:rPr>
            </a:br>
            <a:r>
              <a:rPr lang="ru-RU" sz="800" spc="100" dirty="0">
                <a:solidFill>
                  <a:srgbClr val="002060"/>
                </a:solidFill>
              </a:rPr>
              <a:t>ЖИЛЬЯ В НОВОСТРОЙКАХ</a:t>
            </a:r>
          </a:p>
          <a:p>
            <a:r>
              <a:rPr lang="ru-RU" sz="1600" spc="100" dirty="0">
                <a:solidFill>
                  <a:srgbClr val="002060"/>
                </a:solidFill>
                <a:latin typeface="+mj-lt"/>
              </a:rPr>
              <a:t>_ </a:t>
            </a:r>
            <a:r>
              <a:rPr lang="ru-RU" sz="1600" spc="100" dirty="0" err="1">
                <a:solidFill>
                  <a:srgbClr val="002060"/>
                </a:solidFill>
                <a:latin typeface="+mj-lt"/>
              </a:rPr>
              <a:t>т.р</a:t>
            </a:r>
            <a:r>
              <a:rPr lang="ru-RU" sz="1600" spc="100" dirty="0">
                <a:solidFill>
                  <a:srgbClr val="002060"/>
                </a:solidFill>
                <a:latin typeface="+mj-lt"/>
              </a:rPr>
              <a:t>./м</a:t>
            </a:r>
            <a:r>
              <a:rPr lang="ru-RU" sz="1600" spc="100" baseline="30000" dirty="0">
                <a:solidFill>
                  <a:srgbClr val="002060"/>
                </a:solidFill>
                <a:latin typeface="+mj-lt"/>
              </a:rPr>
              <a:t>2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xmlns="" id="{BE6874D9-C0E5-4244-B29B-08856784D3E5}"/>
              </a:ext>
            </a:extLst>
          </p:cNvPr>
          <p:cNvSpPr txBox="1"/>
          <p:nvPr/>
        </p:nvSpPr>
        <p:spPr>
          <a:xfrm>
            <a:off x="8792128" y="5681514"/>
            <a:ext cx="2406017" cy="5849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spc="100" dirty="0">
                <a:solidFill>
                  <a:srgbClr val="002060"/>
                </a:solidFill>
              </a:rPr>
              <a:t>СРЕДНЯЯ СТОИМОСТЬ КОММЕРЧЕСКИХ ПОМЕЩЕНИЙ</a:t>
            </a:r>
          </a:p>
          <a:p>
            <a:r>
              <a:rPr lang="ru-RU" sz="1600" spc="100" dirty="0">
                <a:solidFill>
                  <a:srgbClr val="002060"/>
                </a:solidFill>
                <a:latin typeface="+mj-lt"/>
              </a:rPr>
              <a:t>_ </a:t>
            </a:r>
            <a:r>
              <a:rPr lang="ru-RU" sz="1600" spc="100" dirty="0" err="1">
                <a:solidFill>
                  <a:srgbClr val="002060"/>
                </a:solidFill>
                <a:latin typeface="+mj-lt"/>
              </a:rPr>
              <a:t>т.р</a:t>
            </a:r>
            <a:r>
              <a:rPr lang="ru-RU" sz="1600" spc="100" dirty="0">
                <a:solidFill>
                  <a:srgbClr val="002060"/>
                </a:solidFill>
                <a:latin typeface="+mj-lt"/>
              </a:rPr>
              <a:t>./м</a:t>
            </a:r>
            <a:r>
              <a:rPr lang="ru-RU" sz="1600" spc="100" baseline="30000" dirty="0">
                <a:solidFill>
                  <a:srgbClr val="002060"/>
                </a:solidFill>
                <a:latin typeface="+mj-lt"/>
              </a:rPr>
              <a:t>2</a:t>
            </a:r>
          </a:p>
        </p:txBody>
      </p:sp>
      <p:pic>
        <p:nvPicPr>
          <p:cNvPr id="55" name="Рисунок 54">
            <a:extLst>
              <a:ext uri="{FF2B5EF4-FFF2-40B4-BE49-F238E27FC236}">
                <a16:creationId xmlns:a16="http://schemas.microsoft.com/office/drawing/2014/main" xmlns="" id="{848A3A2F-55B8-459D-8D05-ED08B9E54B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0028" y="5739300"/>
            <a:ext cx="432100" cy="432100"/>
          </a:xfrm>
          <a:prstGeom prst="rect">
            <a:avLst/>
          </a:prstGeom>
        </p:spPr>
      </p:pic>
      <p:pic>
        <p:nvPicPr>
          <p:cNvPr id="56" name="Рисунок 55">
            <a:extLst>
              <a:ext uri="{FF2B5EF4-FFF2-40B4-BE49-F238E27FC236}">
                <a16:creationId xmlns:a16="http://schemas.microsoft.com/office/drawing/2014/main" xmlns="" id="{570F9F8D-B73D-47A0-9C7A-6C4B95BB6A1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0028" y="4079717"/>
            <a:ext cx="432100" cy="432100"/>
          </a:xfrm>
          <a:prstGeom prst="rect">
            <a:avLst/>
          </a:prstGeom>
        </p:spPr>
      </p:pic>
      <p:pic>
        <p:nvPicPr>
          <p:cNvPr id="57" name="Рисунок 56">
            <a:extLst>
              <a:ext uri="{FF2B5EF4-FFF2-40B4-BE49-F238E27FC236}">
                <a16:creationId xmlns:a16="http://schemas.microsoft.com/office/drawing/2014/main" xmlns="" id="{C25B69B8-22F1-4F04-8DE8-121131B20E3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3204" y="4911272"/>
            <a:ext cx="432100" cy="432100"/>
          </a:xfrm>
          <a:prstGeom prst="rect">
            <a:avLst/>
          </a:prstGeom>
        </p:spPr>
      </p:pic>
      <p:sp>
        <p:nvSpPr>
          <p:cNvPr id="66" name="Текст 2">
            <a:extLst>
              <a:ext uri="{FF2B5EF4-FFF2-40B4-BE49-F238E27FC236}">
                <a16:creationId xmlns:a16="http://schemas.microsoft.com/office/drawing/2014/main" xmlns="" id="{1300AA34-B91D-4833-8F04-4F5ED5141E24}"/>
              </a:ext>
            </a:extLst>
          </p:cNvPr>
          <p:cNvSpPr>
            <a:spLocks noGrp="1"/>
          </p:cNvSpPr>
          <p:nvPr>
            <p:ph type="body" sz="half" idx="14"/>
          </p:nvPr>
        </p:nvSpPr>
        <p:spPr>
          <a:xfrm>
            <a:off x="6775149" y="337941"/>
            <a:ext cx="5419681" cy="471024"/>
          </a:xfrm>
        </p:spPr>
        <p:txBody>
          <a:bodyPr anchor="ctr">
            <a:noAutofit/>
          </a:bodyPr>
          <a:lstStyle/>
          <a:p>
            <a:pPr algn="r"/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Средняя стоимость квадратного </a:t>
            </a:r>
            <a:r>
              <a:rPr lang="ru-RU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метра</a:t>
            </a:r>
          </a:p>
          <a:p>
            <a:pPr algn="r"/>
            <a:r>
              <a:rPr lang="ru-RU" sz="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(по состоянию на __.__.______г.)</a:t>
            </a:r>
            <a:r>
              <a:rPr lang="ru-RU" sz="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1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Текст 2">
            <a:extLst>
              <a:ext uri="{FF2B5EF4-FFF2-40B4-BE49-F238E27FC236}">
                <a16:creationId xmlns:a16="http://schemas.microsoft.com/office/drawing/2014/main" xmlns="" id="{AAFE2B2D-5EBB-43F8-A014-433BCB0E73FD}"/>
              </a:ext>
            </a:extLst>
          </p:cNvPr>
          <p:cNvSpPr txBox="1">
            <a:spLocks/>
          </p:cNvSpPr>
          <p:nvPr/>
        </p:nvSpPr>
        <p:spPr>
          <a:xfrm>
            <a:off x="2150210" y="3598743"/>
            <a:ext cx="4629849" cy="844645"/>
          </a:xfrm>
          <a:prstGeom prst="rect">
            <a:avLst/>
          </a:prstGeom>
        </p:spPr>
        <p:txBody>
          <a:bodyPr vert="horz" lIns="91461" tIns="45731" rIns="91461" bIns="45731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Схема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1345058" y="1269554"/>
            <a:ext cx="6240155" cy="53045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Номер слайда 3">
            <a:extLst>
              <a:ext uri="{FF2B5EF4-FFF2-40B4-BE49-F238E27FC236}">
                <a16:creationId xmlns:a16="http://schemas.microsoft.com/office/drawing/2014/main" xmlns="" id="{F7E94F09-EB7D-4B93-9913-1A40E6531D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38146" y="6357822"/>
            <a:ext cx="416779" cy="365210"/>
          </a:xfrm>
        </p:spPr>
        <p:txBody>
          <a:bodyPr/>
          <a:lstStyle/>
          <a:p>
            <a:r>
              <a:rPr lang="ru-RU" dirty="0" smtClean="0">
                <a:solidFill>
                  <a:srgbClr val="002060"/>
                </a:solidFill>
              </a:rPr>
              <a:t>22</a:t>
            </a:r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2834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Текст 2">
            <a:extLst>
              <a:ext uri="{FF2B5EF4-FFF2-40B4-BE49-F238E27FC236}">
                <a16:creationId xmlns:a16="http://schemas.microsoft.com/office/drawing/2014/main" xmlns="" id="{7DDEDFA0-4125-409D-96EA-5DFD97C6D282}"/>
              </a:ext>
            </a:extLst>
          </p:cNvPr>
          <p:cNvSpPr txBox="1">
            <a:spLocks/>
          </p:cNvSpPr>
          <p:nvPr/>
        </p:nvSpPr>
        <p:spPr>
          <a:xfrm>
            <a:off x="6817666" y="261442"/>
            <a:ext cx="5377509" cy="43204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Вопросы, подлежащие урегулированию</a:t>
            </a:r>
          </a:p>
        </p:txBody>
      </p:sp>
    </p:spTree>
    <p:extLst>
      <p:ext uri="{BB962C8B-B14F-4D97-AF65-F5344CB8AC3E}">
        <p14:creationId xmlns:p14="http://schemas.microsoft.com/office/powerpoint/2010/main" val="238255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Текст 2">
            <a:extLst>
              <a:ext uri="{FF2B5EF4-FFF2-40B4-BE49-F238E27FC236}">
                <a16:creationId xmlns:a16="http://schemas.microsoft.com/office/drawing/2014/main" xmlns="" id="{D9776653-385C-463D-B150-059C77516AB6}"/>
              </a:ext>
            </a:extLst>
          </p:cNvPr>
          <p:cNvSpPr>
            <a:spLocks noGrp="1"/>
          </p:cNvSpPr>
          <p:nvPr>
            <p:ph type="body" sz="half" idx="14"/>
          </p:nvPr>
        </p:nvSpPr>
        <p:spPr>
          <a:xfrm>
            <a:off x="6817667" y="189434"/>
            <a:ext cx="5377508" cy="402956"/>
          </a:xfrm>
        </p:spPr>
        <p:txBody>
          <a:bodyPr anchor="ctr">
            <a:noAutofit/>
          </a:bodyPr>
          <a:lstStyle/>
          <a:p>
            <a:pPr algn="r"/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Иные графические материалы</a:t>
            </a:r>
          </a:p>
        </p:txBody>
      </p:sp>
    </p:spTree>
    <p:extLst>
      <p:ext uri="{BB962C8B-B14F-4D97-AF65-F5344CB8AC3E}">
        <p14:creationId xmlns:p14="http://schemas.microsoft.com/office/powerpoint/2010/main" val="1296694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Прямоугольник 46"/>
          <p:cNvSpPr/>
          <p:nvPr/>
        </p:nvSpPr>
        <p:spPr>
          <a:xfrm>
            <a:off x="6794897" y="1215022"/>
            <a:ext cx="5040000" cy="5515807"/>
          </a:xfrm>
          <a:prstGeom prst="rect">
            <a:avLst/>
          </a:prstGeom>
          <a:solidFill>
            <a:srgbClr val="92D050">
              <a:alpha val="31000"/>
            </a:srgb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1346186" y="1215024"/>
            <a:ext cx="5040000" cy="5515805"/>
          </a:xfrm>
          <a:prstGeom prst="rect">
            <a:avLst/>
          </a:prstGeom>
          <a:solidFill>
            <a:srgbClr val="FF0000">
              <a:alpha val="31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729DD913-9C6B-4C82-B326-CBD1741614C6}"/>
              </a:ext>
            </a:extLst>
          </p:cNvPr>
          <p:cNvSpPr txBox="1"/>
          <p:nvPr/>
        </p:nvSpPr>
        <p:spPr>
          <a:xfrm>
            <a:off x="1417066" y="1536709"/>
            <a:ext cx="4824537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spc="1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ЗАТРАТНАЯ ЧАСТЬ</a:t>
            </a:r>
          </a:p>
          <a:p>
            <a:endParaRPr lang="ru-RU" sz="1600" spc="15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600" spc="1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Всего, в </a:t>
            </a:r>
            <a:r>
              <a:rPr lang="ru-RU" sz="1600" spc="15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т.ч</a:t>
            </a:r>
            <a:r>
              <a:rPr lang="ru-RU" sz="1600" spc="1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		_</a:t>
            </a:r>
            <a:r>
              <a:rPr lang="ru-RU" sz="1600" spc="15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млн.руб</a:t>
            </a:r>
            <a:r>
              <a:rPr lang="ru-RU" sz="1600" spc="1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ru-RU" sz="1600" spc="15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600" spc="1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расселение*		</a:t>
            </a:r>
            <a:r>
              <a:rPr lang="ru-RU" sz="1600" spc="15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_</a:t>
            </a:r>
            <a:r>
              <a:rPr lang="ru-RU" sz="1600" spc="15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млн.руб</a:t>
            </a:r>
            <a:r>
              <a:rPr lang="ru-RU" sz="1600" spc="1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ru-RU" sz="1600" spc="15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807" indent="-285807">
              <a:buFontTx/>
              <a:buChar char="-"/>
            </a:pPr>
            <a:r>
              <a:rPr lang="ru-RU" sz="1600" spc="1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изъятие* </a:t>
            </a:r>
          </a:p>
          <a:p>
            <a:r>
              <a:rPr lang="ru-RU" sz="1600" spc="1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(нежилые, ИЖС и т.д.)	</a:t>
            </a:r>
            <a:r>
              <a:rPr lang="ru-RU" sz="1600" spc="15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_</a:t>
            </a:r>
            <a:r>
              <a:rPr lang="ru-RU" sz="1600" spc="15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млн.руб</a:t>
            </a:r>
            <a:r>
              <a:rPr lang="ru-RU" sz="1600" spc="1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ru-RU" sz="1600" spc="15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600" spc="1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строительство ОКС	</a:t>
            </a:r>
            <a:r>
              <a:rPr lang="ru-RU" sz="1600" spc="15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_</a:t>
            </a:r>
            <a:r>
              <a:rPr lang="ru-RU" sz="1600" spc="15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млн.руб</a:t>
            </a:r>
            <a:r>
              <a:rPr lang="ru-RU" sz="1600" spc="1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ru-RU" sz="1600" spc="15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600" spc="1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инженерные сети	</a:t>
            </a:r>
            <a:r>
              <a:rPr lang="ru-RU" sz="1600" spc="15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_</a:t>
            </a:r>
            <a:r>
              <a:rPr lang="ru-RU" sz="1600" spc="15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млн.руб</a:t>
            </a:r>
            <a:r>
              <a:rPr lang="ru-RU" sz="1600" spc="1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ru-RU" sz="1600" spc="15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600" spc="1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благоустройство	</a:t>
            </a:r>
            <a:r>
              <a:rPr lang="ru-RU" sz="1600" spc="15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_</a:t>
            </a:r>
            <a:r>
              <a:rPr lang="ru-RU" sz="1600" spc="15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млн.руб</a:t>
            </a:r>
            <a:r>
              <a:rPr lang="ru-RU" sz="1600" spc="1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ru-RU" sz="1600" spc="15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600" spc="1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строительство УДС	</a:t>
            </a:r>
            <a:r>
              <a:rPr lang="ru-RU" sz="1600" spc="15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_</a:t>
            </a:r>
            <a:r>
              <a:rPr lang="ru-RU" sz="1600" spc="15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млн.руб</a:t>
            </a:r>
            <a:r>
              <a:rPr lang="ru-RU" sz="1600" spc="1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xmlns="" id="{729DD913-9C6B-4C82-B326-CBD1741614C6}"/>
              </a:ext>
            </a:extLst>
          </p:cNvPr>
          <p:cNvSpPr txBox="1"/>
          <p:nvPr/>
        </p:nvSpPr>
        <p:spPr>
          <a:xfrm>
            <a:off x="6974636" y="1536709"/>
            <a:ext cx="4680521" cy="44165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spc="150" dirty="0">
                <a:solidFill>
                  <a:srgbClr val="1737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ДОХОДНАЯ ЧАСТЬ</a:t>
            </a:r>
            <a:r>
              <a:rPr lang="ru-RU" sz="1600" spc="150" dirty="0">
                <a:solidFill>
                  <a:srgbClr val="1737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				</a:t>
            </a:r>
          </a:p>
          <a:p>
            <a:r>
              <a:rPr lang="ru-RU" sz="1500" spc="150" dirty="0" smtClean="0">
                <a:solidFill>
                  <a:srgbClr val="1737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Прибыль</a:t>
            </a:r>
            <a:r>
              <a:rPr lang="ru-RU" sz="1500" spc="150" dirty="0">
                <a:solidFill>
                  <a:srgbClr val="1737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ru-RU" sz="1500" spc="150" dirty="0" smtClean="0">
                <a:solidFill>
                  <a:srgbClr val="1737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_</a:t>
            </a:r>
            <a:r>
              <a:rPr lang="ru-RU" sz="1500" spc="150" dirty="0" err="1">
                <a:solidFill>
                  <a:srgbClr val="1737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млн.руб</a:t>
            </a:r>
            <a:r>
              <a:rPr lang="ru-RU" sz="1500" spc="150" dirty="0">
                <a:solidFill>
                  <a:srgbClr val="1737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ru-RU" sz="1500" spc="150" dirty="0">
              <a:solidFill>
                <a:srgbClr val="17375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500" spc="150" dirty="0">
                <a:solidFill>
                  <a:srgbClr val="1737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Стоимость 1м</a:t>
            </a:r>
            <a:r>
              <a:rPr lang="ru-RU" sz="1500" spc="150" baseline="30000" dirty="0">
                <a:solidFill>
                  <a:srgbClr val="1737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 </a:t>
            </a:r>
          </a:p>
          <a:p>
            <a:r>
              <a:rPr lang="ru-RU" sz="1500" spc="150" dirty="0">
                <a:solidFill>
                  <a:srgbClr val="1737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жилого назначения	</a:t>
            </a:r>
            <a:r>
              <a:rPr lang="ru-RU" sz="1500" spc="150" dirty="0" smtClean="0">
                <a:solidFill>
                  <a:srgbClr val="1737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_</a:t>
            </a:r>
            <a:r>
              <a:rPr lang="ru-RU" sz="1500" spc="150" dirty="0" err="1">
                <a:solidFill>
                  <a:srgbClr val="1737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тыс.руб</a:t>
            </a:r>
            <a:r>
              <a:rPr lang="ru-RU" sz="1500" spc="150" dirty="0">
                <a:solidFill>
                  <a:srgbClr val="1737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1500" spc="150" baseline="30000" dirty="0">
              <a:solidFill>
                <a:srgbClr val="17375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500" spc="150" dirty="0">
              <a:solidFill>
                <a:srgbClr val="17375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500" spc="150" dirty="0">
                <a:solidFill>
                  <a:srgbClr val="1737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Стоимость 1м</a:t>
            </a:r>
            <a:r>
              <a:rPr lang="ru-RU" sz="1500" spc="150" baseline="30000" dirty="0">
                <a:solidFill>
                  <a:srgbClr val="1737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 </a:t>
            </a:r>
          </a:p>
          <a:p>
            <a:r>
              <a:rPr lang="ru-RU" sz="1500" spc="150" dirty="0">
                <a:solidFill>
                  <a:srgbClr val="1737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коммерческого </a:t>
            </a:r>
            <a:r>
              <a:rPr lang="ru-RU" sz="1500" spc="150" dirty="0" smtClean="0">
                <a:solidFill>
                  <a:srgbClr val="1737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назначения       _</a:t>
            </a:r>
            <a:r>
              <a:rPr lang="ru-RU" sz="1500" spc="150" dirty="0" err="1" smtClean="0">
                <a:solidFill>
                  <a:srgbClr val="1737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тыс.руб</a:t>
            </a:r>
            <a:r>
              <a:rPr lang="ru-RU" sz="1500" spc="150" dirty="0">
                <a:solidFill>
                  <a:srgbClr val="1737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1500" spc="150" baseline="30000" dirty="0">
              <a:solidFill>
                <a:srgbClr val="17375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500" spc="150" dirty="0">
              <a:solidFill>
                <a:srgbClr val="17375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500" spc="150" dirty="0">
                <a:solidFill>
                  <a:srgbClr val="1737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Стоимость 1 </a:t>
            </a:r>
            <a:r>
              <a:rPr lang="ru-RU" sz="1500" spc="150" dirty="0" err="1" smtClean="0">
                <a:solidFill>
                  <a:srgbClr val="1737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маш</a:t>
            </a:r>
            <a:r>
              <a:rPr lang="ru-RU" sz="1500" spc="150" dirty="0" smtClean="0">
                <a:solidFill>
                  <a:srgbClr val="1737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./места 	         _</a:t>
            </a:r>
            <a:r>
              <a:rPr lang="ru-RU" sz="1500" spc="150" dirty="0" err="1" smtClean="0">
                <a:solidFill>
                  <a:srgbClr val="1737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тыс.руб</a:t>
            </a:r>
            <a:r>
              <a:rPr lang="ru-RU" sz="1500" spc="150" dirty="0">
                <a:solidFill>
                  <a:srgbClr val="1737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ru-RU" sz="1500" spc="150" dirty="0">
              <a:solidFill>
                <a:srgbClr val="17375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500" spc="150" dirty="0">
                <a:solidFill>
                  <a:srgbClr val="1737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Срок реализации КРТ	</a:t>
            </a:r>
            <a:r>
              <a:rPr lang="ru-RU" sz="1500" spc="150" dirty="0" smtClean="0">
                <a:solidFill>
                  <a:srgbClr val="1737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_ </a:t>
            </a:r>
            <a:r>
              <a:rPr lang="ru-RU" sz="1500" spc="150" dirty="0">
                <a:solidFill>
                  <a:srgbClr val="1737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лет</a:t>
            </a:r>
          </a:p>
          <a:p>
            <a:endParaRPr lang="ru-RU" sz="1500" spc="150" dirty="0">
              <a:solidFill>
                <a:srgbClr val="17375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500" spc="150" dirty="0">
                <a:solidFill>
                  <a:srgbClr val="1737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Рентабельность		</a:t>
            </a:r>
            <a:r>
              <a:rPr lang="ru-RU" sz="1500" spc="150" dirty="0">
                <a:solidFill>
                  <a:srgbClr val="1737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500" spc="150" dirty="0" smtClean="0">
                <a:solidFill>
                  <a:srgbClr val="1737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</a:t>
            </a:r>
            <a:r>
              <a:rPr lang="ru-RU" sz="1500" spc="150" dirty="0" smtClean="0">
                <a:solidFill>
                  <a:srgbClr val="1737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_ </a:t>
            </a:r>
            <a:r>
              <a:rPr lang="ru-RU" sz="1500" spc="150" dirty="0">
                <a:solidFill>
                  <a:srgbClr val="1737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</a:p>
          <a:p>
            <a:endParaRPr lang="ru-RU" sz="1500" spc="150" dirty="0">
              <a:solidFill>
                <a:srgbClr val="17375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500" spc="150" dirty="0">
                <a:solidFill>
                  <a:srgbClr val="1737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Доходность		</a:t>
            </a:r>
            <a:r>
              <a:rPr lang="ru-RU" sz="1500" spc="150" dirty="0" smtClean="0">
                <a:solidFill>
                  <a:srgbClr val="1737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_%</a:t>
            </a:r>
            <a:endParaRPr lang="ru-RU" sz="1500" spc="150" dirty="0">
              <a:solidFill>
                <a:srgbClr val="17375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Текст 2">
            <a:extLst>
              <a:ext uri="{FF2B5EF4-FFF2-40B4-BE49-F238E27FC236}">
                <a16:creationId xmlns:a16="http://schemas.microsoft.com/office/drawing/2014/main" xmlns="" id="{1300AA34-B91D-4833-8F04-4F5ED5141E24}"/>
              </a:ext>
            </a:extLst>
          </p:cNvPr>
          <p:cNvSpPr>
            <a:spLocks noGrp="1"/>
          </p:cNvSpPr>
          <p:nvPr>
            <p:ph type="body" sz="half" idx="14"/>
          </p:nvPr>
        </p:nvSpPr>
        <p:spPr>
          <a:xfrm>
            <a:off x="6097587" y="216285"/>
            <a:ext cx="6075335" cy="427510"/>
          </a:xfrm>
        </p:spPr>
        <p:txBody>
          <a:bodyPr anchor="ctr">
            <a:noAutofit/>
          </a:bodyPr>
          <a:lstStyle/>
          <a:p>
            <a:pPr algn="r"/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Финансово-экономическое обоснование проекта </a:t>
            </a: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xmlns="" id="{1300AA34-B91D-4833-8F04-4F5ED5141E24}"/>
              </a:ext>
            </a:extLst>
          </p:cNvPr>
          <p:cNvSpPr txBox="1">
            <a:spLocks/>
          </p:cNvSpPr>
          <p:nvPr/>
        </p:nvSpPr>
        <p:spPr>
          <a:xfrm>
            <a:off x="1417067" y="6417401"/>
            <a:ext cx="4517218" cy="313428"/>
          </a:xfrm>
          <a:prstGeom prst="rect">
            <a:avLst/>
          </a:prstGeom>
        </p:spPr>
        <p:txBody>
          <a:bodyPr vert="horz" lIns="91461" tIns="45731" rIns="91461" bIns="45731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>
                <a:solidFill>
                  <a:srgbClr val="002060"/>
                </a:solidFill>
              </a:rPr>
              <a:t>* при наличии мероприятий</a:t>
            </a:r>
          </a:p>
        </p:txBody>
      </p:sp>
    </p:spTree>
    <p:extLst>
      <p:ext uri="{BB962C8B-B14F-4D97-AF65-F5344CB8AC3E}">
        <p14:creationId xmlns:p14="http://schemas.microsoft.com/office/powerpoint/2010/main" val="1455508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Z_1_Президиум Правительство_509_16x9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Z_1_Оперативка_509_16x9</Template>
  <TotalTime>3938</TotalTime>
  <Words>1011</Words>
  <Application>Microsoft Office PowerPoint</Application>
  <PresentationFormat>Произвольный</PresentationFormat>
  <Paragraphs>432</Paragraphs>
  <Slides>25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31" baseType="lpstr">
      <vt:lpstr>Arial</vt:lpstr>
      <vt:lpstr>Calibri</vt:lpstr>
      <vt:lpstr>Gramatika-Medium</vt:lpstr>
      <vt:lpstr>Tahoma</vt:lpstr>
      <vt:lpstr>Verdana</vt:lpstr>
      <vt:lpstr>Z_1_Президиум Правительство_509_16x9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Пестрецов Андрей Анатольевич</dc:creator>
  <cp:lastModifiedBy>Гафарова Лилия Аслямовна</cp:lastModifiedBy>
  <cp:revision>467</cp:revision>
  <cp:lastPrinted>2023-08-23T09:31:23Z</cp:lastPrinted>
  <dcterms:created xsi:type="dcterms:W3CDTF">2020-09-18T12:06:36Z</dcterms:created>
  <dcterms:modified xsi:type="dcterms:W3CDTF">2023-08-23T10:24:39Z</dcterms:modified>
</cp:coreProperties>
</file>