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notesSlides/notesSlide5.xml" ContentType="application/vnd.openxmlformats-officedocument.presentationml.notesSlide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notesSlides/notesSlide7.xml" ContentType="application/vnd.openxmlformats-officedocument.presentationml.notesSlide+xml"/>
  <Override PartName="/ppt/tags/tag3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9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400" r:id="rId2"/>
    <p:sldId id="2385" r:id="rId3"/>
    <p:sldId id="2403" r:id="rId4"/>
    <p:sldId id="2408" r:id="rId5"/>
    <p:sldId id="2409" r:id="rId6"/>
    <p:sldId id="2410" r:id="rId7"/>
    <p:sldId id="2235" r:id="rId8"/>
    <p:sldId id="2371" r:id="rId9"/>
    <p:sldId id="2363" r:id="rId10"/>
    <p:sldId id="275" r:id="rId11"/>
  </p:sldIdLst>
  <p:sldSz cx="12192000" cy="6858000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44546A"/>
    <a:srgbClr val="2F4450"/>
    <a:srgbClr val="4472C4"/>
    <a:srgbClr val="1D333B"/>
    <a:srgbClr val="265B42"/>
    <a:srgbClr val="686C71"/>
    <a:srgbClr val="040708"/>
    <a:srgbClr val="FDE094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8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72" y="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1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84642E2-79D4-4788-AEC4-309D78306A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3F660F-1CD3-4095-A079-3849E5E03D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BF5A5-D90E-402A-973A-92AC3B2ADFC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13B3FA-6AC6-4BF6-A7A0-2DA5F0947C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80031D-F27A-40A3-9F43-E462E9986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D7CA7-9B9E-425B-86FF-CC1C1A5F6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25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fld id="{02539EED-46C2-4EA5-998B-2A53D59B7969}" type="datetimeFigureOut">
              <a:rPr lang="ru-RU" smtClean="0"/>
              <a:pPr/>
              <a:t>23.02.2021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fld id="{092779D3-0C55-430F-AE4A-A7C3F3942A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54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Roboto" pitchFamily="2" charset="0"/>
        <a:cs typeface="+mn-cs"/>
        <a:sym typeface="Roboto" pitchFamily="2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Roboto" pitchFamily="2" charset="0"/>
        <a:cs typeface="+mn-cs"/>
        <a:sym typeface="Roboto" pitchFamily="2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Roboto" pitchFamily="2" charset="0"/>
        <a:cs typeface="+mn-cs"/>
        <a:sym typeface="Roboto" pitchFamily="2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Roboto" pitchFamily="2" charset="0"/>
        <a:cs typeface="+mn-cs"/>
        <a:sym typeface="Roboto" pitchFamily="2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Roboto" pitchFamily="2" charset="0"/>
        <a:cs typeface="+mn-cs"/>
        <a:sym typeface="Roboto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779D3-0C55-430F-AE4A-A7C3F3942A5D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023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779D3-0C55-430F-AE4A-A7C3F3942A5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777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3028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2475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6843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1798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BD35B7-DAF1-5B4D-94FA-36B61FD74AC4}" type="slidenum">
              <a:rPr lang="en-US" altLang="x-none"/>
              <a:pPr/>
              <a:t>7</a:t>
            </a:fld>
            <a:endParaRPr lang="en-US" altLang="x-none" dirty="0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8975" y="1143000"/>
            <a:ext cx="5475288" cy="3081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1638" cy="3595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 dirty="0"/>
          </a:p>
        </p:txBody>
      </p:sp>
    </p:spTree>
    <p:extLst>
      <p:ext uri="{BB962C8B-B14F-4D97-AF65-F5344CB8AC3E}">
        <p14:creationId xmlns:p14="http://schemas.microsoft.com/office/powerpoint/2010/main" val="816838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2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352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 preserve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87CC7DB-53EB-4CBC-9254-7A55B36F88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6317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7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87CC7DB-53EB-4CBC-9254-7A55B36F88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117E30-723D-46C5-B756-1655CACF4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2"/>
          <a:stretch/>
        </p:blipFill>
        <p:spPr>
          <a:xfrm>
            <a:off x="4670836" y="74"/>
            <a:ext cx="7539917" cy="685800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63CCAD0-914A-499B-96CC-4D7776C092C3}"/>
              </a:ext>
            </a:extLst>
          </p:cNvPr>
          <p:cNvSpPr/>
          <p:nvPr userDrawn="1"/>
        </p:nvSpPr>
        <p:spPr>
          <a:xfrm>
            <a:off x="4690005" y="9450"/>
            <a:ext cx="7510753" cy="6836473"/>
          </a:xfrm>
          <a:prstGeom prst="rect">
            <a:avLst/>
          </a:prstGeom>
          <a:solidFill>
            <a:srgbClr val="27294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D2CFECA-BCCF-4F1E-8045-A226405E466B}"/>
              </a:ext>
            </a:extLst>
          </p:cNvPr>
          <p:cNvSpPr/>
          <p:nvPr userDrawn="1"/>
        </p:nvSpPr>
        <p:spPr>
          <a:xfrm>
            <a:off x="4690005" y="0"/>
            <a:ext cx="7518921" cy="6861684"/>
          </a:xfrm>
          <a:prstGeom prst="rect">
            <a:avLst/>
          </a:prstGeom>
          <a:solidFill>
            <a:srgbClr val="265B42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1D33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cs typeface="Arvo"/>
              <a:sym typeface="Roboto" pitchFamily="2" charset="0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4288" y="-12079"/>
            <a:ext cx="11564026" cy="6865882"/>
            <a:chOff x="-4124" y="-7088"/>
            <a:chExt cx="8665522" cy="5149411"/>
          </a:xfrm>
          <a:solidFill>
            <a:schemeClr val="bg1"/>
          </a:solidFill>
        </p:grpSpPr>
        <p:sp>
          <p:nvSpPr>
            <p:cNvPr id="12" name="Google Shape;12;p2"/>
            <p:cNvSpPr/>
            <p:nvPr/>
          </p:nvSpPr>
          <p:spPr>
            <a:xfrm>
              <a:off x="-4124" y="-1177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-5936" y="1454351"/>
            <a:ext cx="11796669" cy="3949300"/>
            <a:chOff x="-8178042" y="-4493254"/>
            <a:chExt cx="19483598" cy="6522736"/>
          </a:xfrm>
          <a:solidFill>
            <a:srgbClr val="2F4450"/>
          </a:solidFill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4916630" y="5704465"/>
            <a:ext cx="7307772" cy="577328"/>
            <a:chOff x="5582265" y="4646738"/>
            <a:chExt cx="5480829" cy="432996"/>
          </a:xfrm>
          <a:solidFill>
            <a:srgbClr val="265B42"/>
          </a:solidFill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EBC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  <a:grpFill/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DE0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>
                  <a:latin typeface="Arial" panose="020B0604020202020204" pitchFamily="34" charset="0"/>
                  <a:ea typeface="Roboto" pitchFamily="2" charset="0"/>
                  <a:sym typeface="Roboto" pitchFamily="2" charset="0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DE0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>
                  <a:latin typeface="Arial" panose="020B0604020202020204" pitchFamily="34" charset="0"/>
                  <a:ea typeface="Roboto" pitchFamily="2" charset="0"/>
                  <a:sym typeface="Roboto" pitchFamily="2" charset="0"/>
                </a:endParaRPr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946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 preserve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87CC7DB-53EB-4CBC-9254-7A55B36F88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23802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0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87CC7DB-53EB-4CBC-9254-7A55B36F88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117E30-723D-46C5-B756-1655CACF4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2"/>
          <a:stretch/>
        </p:blipFill>
        <p:spPr>
          <a:xfrm>
            <a:off x="4670836" y="74"/>
            <a:ext cx="7539917" cy="685800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63CCAD0-914A-499B-96CC-4D7776C092C3}"/>
              </a:ext>
            </a:extLst>
          </p:cNvPr>
          <p:cNvSpPr/>
          <p:nvPr userDrawn="1"/>
        </p:nvSpPr>
        <p:spPr>
          <a:xfrm>
            <a:off x="4690005" y="9450"/>
            <a:ext cx="7510753" cy="6836473"/>
          </a:xfrm>
          <a:prstGeom prst="rect">
            <a:avLst/>
          </a:prstGeom>
          <a:solidFill>
            <a:srgbClr val="27294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D2CFECA-BCCF-4F1E-8045-A226405E466B}"/>
              </a:ext>
            </a:extLst>
          </p:cNvPr>
          <p:cNvSpPr/>
          <p:nvPr userDrawn="1"/>
        </p:nvSpPr>
        <p:spPr>
          <a:xfrm>
            <a:off x="4690005" y="0"/>
            <a:ext cx="7518921" cy="6861684"/>
          </a:xfrm>
          <a:prstGeom prst="rect">
            <a:avLst/>
          </a:prstGeom>
          <a:solidFill>
            <a:srgbClr val="265B42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cs typeface="Arvo"/>
              <a:sym typeface="Roboto" pitchFamily="2" charset="0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4288" y="-12079"/>
            <a:ext cx="11564026" cy="6865882"/>
            <a:chOff x="-4124" y="-7088"/>
            <a:chExt cx="8665522" cy="5149411"/>
          </a:xfrm>
          <a:solidFill>
            <a:schemeClr val="bg1"/>
          </a:solidFill>
        </p:grpSpPr>
        <p:sp>
          <p:nvSpPr>
            <p:cNvPr id="12" name="Google Shape;12;p2"/>
            <p:cNvSpPr/>
            <p:nvPr/>
          </p:nvSpPr>
          <p:spPr>
            <a:xfrm>
              <a:off x="-4124" y="-1177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-5936" y="1454351"/>
            <a:ext cx="11796669" cy="3949300"/>
            <a:chOff x="-8178042" y="-4493254"/>
            <a:chExt cx="19483598" cy="6522736"/>
          </a:xfrm>
          <a:gradFill flip="none" rotWithShape="1">
            <a:gsLst>
              <a:gs pos="0">
                <a:srgbClr val="272940">
                  <a:shade val="30000"/>
                  <a:satMod val="115000"/>
                </a:srgbClr>
              </a:gs>
              <a:gs pos="50000">
                <a:srgbClr val="272940">
                  <a:shade val="67500"/>
                  <a:satMod val="115000"/>
                </a:srgbClr>
              </a:gs>
              <a:gs pos="100000">
                <a:srgbClr val="272940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cs typeface="Arvo"/>
                <a:sym typeface="Roboto" pitchFamily="2" charset="0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4916630" y="5704465"/>
            <a:ext cx="7307772" cy="577328"/>
            <a:chOff x="5582265" y="4646738"/>
            <a:chExt cx="5480829" cy="432996"/>
          </a:xfrm>
          <a:solidFill>
            <a:srgbClr val="265B42"/>
          </a:solidFill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EBC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  <a:grpFill/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DE0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>
                  <a:latin typeface="Arial" panose="020B0604020202020204" pitchFamily="34" charset="0"/>
                  <a:ea typeface="Roboto" pitchFamily="2" charset="0"/>
                  <a:sym typeface="Roboto" pitchFamily="2" charset="0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DE0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>
                  <a:latin typeface="Arial" panose="020B0604020202020204" pitchFamily="34" charset="0"/>
                  <a:ea typeface="Roboto" pitchFamily="2" charset="0"/>
                  <a:sym typeface="Roboto" pitchFamily="2" charset="0"/>
                </a:endParaRPr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444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F3469061-F48D-4406-B6BB-2E443F81FE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02434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F3469061-F48D-4406-B6BB-2E443F81FE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>
            <a:extLst>
              <a:ext uri="{FF2B5EF4-FFF2-40B4-BE49-F238E27FC236}">
                <a16:creationId xmlns:a16="http://schemas.microsoft.com/office/drawing/2014/main" id="{72493D33-1819-49BE-B8FC-2B50B2EC95D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6000" b="0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49A8D5-D292-476B-BA13-02128335D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9179" y="235384"/>
            <a:ext cx="752104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EF22CFB-0E05-44D8-A4F6-551DBB37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415" y="1419202"/>
            <a:ext cx="32088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4BF54C-C3F6-4FCD-B47D-FB2F9FAEB798}"/>
              </a:ext>
            </a:extLst>
          </p:cNvPr>
          <p:cNvSpPr txBox="1"/>
          <p:nvPr userDrawn="1"/>
        </p:nvSpPr>
        <p:spPr>
          <a:xfrm>
            <a:off x="160198" y="3547517"/>
            <a:ext cx="3613214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При закупке молоко-сырья на внутреннем рынке</a:t>
            </a:r>
          </a:p>
        </p:txBody>
      </p:sp>
    </p:spTree>
    <p:extLst>
      <p:ext uri="{BB962C8B-B14F-4D97-AF65-F5344CB8AC3E}">
        <p14:creationId xmlns:p14="http://schemas.microsoft.com/office/powerpoint/2010/main" val="343460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4C9DE291-0644-4909-A329-EDDA200D31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82855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4C9DE291-0644-4909-A329-EDDA200D31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>
            <a:extLst>
              <a:ext uri="{FF2B5EF4-FFF2-40B4-BE49-F238E27FC236}">
                <a16:creationId xmlns:a16="http://schemas.microsoft.com/office/drawing/2014/main" id="{9FD66A15-DE88-4439-8A93-35D27F693E9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2B4B4-B9EF-4150-88E2-E5E8B4369C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B4BFD1-5456-4670-8FA1-84EF11803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256" y="827170"/>
            <a:ext cx="6663859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2pPr>
            <a:lvl3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3pPr>
            <a:lvl4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4pPr>
            <a:lvl5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730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72F60989-3571-4E3E-8F48-E7874A58315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8337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72F60989-3571-4E3E-8F48-E7874A5831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>
            <a:extLst>
              <a:ext uri="{FF2B5EF4-FFF2-40B4-BE49-F238E27FC236}">
                <a16:creationId xmlns:a16="http://schemas.microsoft.com/office/drawing/2014/main" id="{A1E1F806-9525-46DB-845D-3E5D29E8F3E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6000" b="0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EA0C900-A21F-46EB-90EC-2A4DE5067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415" y="1419202"/>
            <a:ext cx="32088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0EF64E-9ED4-4088-88BE-06E17CBF9839}"/>
              </a:ext>
            </a:extLst>
          </p:cNvPr>
          <p:cNvSpPr txBox="1"/>
          <p:nvPr userDrawn="1"/>
        </p:nvSpPr>
        <p:spPr>
          <a:xfrm>
            <a:off x="160198" y="3547517"/>
            <a:ext cx="3613214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При закупке молоко-сырья на внутреннем рынке</a:t>
            </a:r>
          </a:p>
        </p:txBody>
      </p:sp>
    </p:spTree>
    <p:extLst>
      <p:ext uri="{BB962C8B-B14F-4D97-AF65-F5344CB8AC3E}">
        <p14:creationId xmlns:p14="http://schemas.microsoft.com/office/powerpoint/2010/main" val="294648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91BDBDB-9C82-4D06-94BB-0E3515F1FE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354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91BDBDB-9C82-4D06-94BB-0E3515F1FE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>
            <a:extLst>
              <a:ext uri="{FF2B5EF4-FFF2-40B4-BE49-F238E27FC236}">
                <a16:creationId xmlns:a16="http://schemas.microsoft.com/office/drawing/2014/main" id="{EF5AF003-1CE0-4780-9E7F-5BD534EEDB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72D70-1B78-4601-A345-0DF982D01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36A074-9ABA-42AC-A761-74B23A8C2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3039" y="457199"/>
            <a:ext cx="3485408" cy="6074229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4pPr>
            <a:lvl5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9145BE-2048-400C-8380-A3115BCE3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3296" y="457199"/>
            <a:ext cx="3485408" cy="6074229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4pPr>
            <a:lvl5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8944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C5272218-3E20-481F-A5B0-13081390E3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69204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C5272218-3E20-481F-A5B0-13081390E3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 hidden="1">
            <a:extLst>
              <a:ext uri="{FF2B5EF4-FFF2-40B4-BE49-F238E27FC236}">
                <a16:creationId xmlns:a16="http://schemas.microsoft.com/office/drawing/2014/main" id="{36210B85-772B-471E-B943-EC86C3F5A13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4400" b="0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E06606-6936-4F4C-8E97-2AEF240D2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3296" y="553626"/>
            <a:ext cx="348540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D82F65-741E-4933-B1DD-2E34140A2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83039" y="553626"/>
            <a:ext cx="348540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92F0CE82-C612-4831-9447-5B2CC4F239C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83039" y="1377538"/>
            <a:ext cx="3485408" cy="515389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4pPr>
            <a:lvl5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80A1C94F-3774-4C2B-8B11-DFF2B13CE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3296" y="1377538"/>
            <a:ext cx="3485408" cy="515389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4pPr>
            <a:lvl5pPr>
              <a:defRPr>
                <a:latin typeface="Roboto" pitchFamily="2" charset="0"/>
                <a:ea typeface="Roboto" pitchFamily="2" charset="0"/>
                <a:sym typeface="Roboto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CFB263C-7D9C-4CC6-A258-4937EA5EF1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3302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8529759C-0205-4ECC-99A0-8EB65E9598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4622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8529759C-0205-4ECC-99A0-8EB65E9598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>
            <a:extLst>
              <a:ext uri="{FF2B5EF4-FFF2-40B4-BE49-F238E27FC236}">
                <a16:creationId xmlns:a16="http://schemas.microsoft.com/office/drawing/2014/main" id="{B35363B4-9396-41AF-95BE-7724E5F1F5A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4400" b="0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5499E2-195F-4532-B482-6C295FF8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566" y="6443625"/>
            <a:ext cx="581891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fld id="{22FE9C12-D545-408B-9FDB-1FFB5DF871A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A519EF3-6113-4C60-B221-E47C36652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4729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id="{F67E2077-825D-4E15-922E-79BC622C7D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42578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7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id="{F67E2077-825D-4E15-922E-79BC622C7D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DB3F172-F80E-481C-BE3C-90DE950EA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1041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D0E6CFDD-20F2-4C19-9FF9-605918ECC06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709521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D0E6CFDD-20F2-4C19-9FF9-605918ECC0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>
            <a:extLst>
              <a:ext uri="{FF2B5EF4-FFF2-40B4-BE49-F238E27FC236}">
                <a16:creationId xmlns:a16="http://schemas.microsoft.com/office/drawing/2014/main" id="{F29014CC-93EE-4127-8170-6D084BFE5D9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0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B45D2C-B557-4FD6-B22A-3FA27B89E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1A81AB8-35F0-4F7F-B032-1719AC33C2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45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2F842846-2594-4365-80C2-F449C56656C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982959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2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2F842846-2594-4365-80C2-F449C56656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87589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 Background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E5ECFED0-6E69-4EDA-8C6F-D9C6FF7ADF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142924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6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E5ECFED0-6E69-4EDA-8C6F-D9C6FF7ADF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1" y="0"/>
            <a:ext cx="6650443" cy="6858000"/>
          </a:xfrm>
          <a:custGeom>
            <a:avLst/>
            <a:gdLst>
              <a:gd name="connsiteX0" fmla="*/ 0 w 19393999"/>
              <a:gd name="connsiteY0" fmla="*/ 0 h 13715999"/>
              <a:gd name="connsiteX1" fmla="*/ 19393999 w 19393999"/>
              <a:gd name="connsiteY1" fmla="*/ 0 h 13715999"/>
              <a:gd name="connsiteX2" fmla="*/ 13782907 w 19393999"/>
              <a:gd name="connsiteY2" fmla="*/ 13715999 h 13715999"/>
              <a:gd name="connsiteX3" fmla="*/ 0 w 19393999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93999" h="13715999">
                <a:moveTo>
                  <a:pt x="0" y="0"/>
                </a:moveTo>
                <a:lnTo>
                  <a:pt x="19393999" y="0"/>
                </a:lnTo>
                <a:lnTo>
                  <a:pt x="13782907" y="13715999"/>
                </a:lnTo>
                <a:lnTo>
                  <a:pt x="0" y="13715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 b="0" i="0">
                <a:ln>
                  <a:noFill/>
                </a:ln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7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59A1806-5D9D-4DEA-9C9F-321112A1FE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5432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8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59A1806-5D9D-4DEA-9C9F-321112A1FE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Google Shape;15;p2">
            <a:extLst>
              <a:ext uri="{FF2B5EF4-FFF2-40B4-BE49-F238E27FC236}">
                <a16:creationId xmlns:a16="http://schemas.microsoft.com/office/drawing/2014/main" id="{A5869A6F-55BF-4A28-9F60-3506F3A66D9C}"/>
              </a:ext>
            </a:extLst>
          </p:cNvPr>
          <p:cNvSpPr/>
          <p:nvPr userDrawn="1"/>
        </p:nvSpPr>
        <p:spPr>
          <a:xfrm flipH="1">
            <a:off x="-1" y="-1479"/>
            <a:ext cx="2866214" cy="892613"/>
          </a:xfrm>
          <a:prstGeom prst="rect">
            <a:avLst/>
          </a:prstGeom>
          <a:solidFill>
            <a:srgbClr val="FDE0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cs typeface="Arvo"/>
              <a:sym typeface="Roboto" pitchFamily="2" charset="0"/>
            </a:endParaRPr>
          </a:p>
        </p:txBody>
      </p:sp>
      <p:sp>
        <p:nvSpPr>
          <p:cNvPr id="11" name="Google Shape;15;p2">
            <a:extLst>
              <a:ext uri="{FF2B5EF4-FFF2-40B4-BE49-F238E27FC236}">
                <a16:creationId xmlns:a16="http://schemas.microsoft.com/office/drawing/2014/main" id="{37AB413F-97E9-49A1-BFD1-5F556CF83876}"/>
              </a:ext>
            </a:extLst>
          </p:cNvPr>
          <p:cNvSpPr/>
          <p:nvPr userDrawn="1"/>
        </p:nvSpPr>
        <p:spPr>
          <a:xfrm flipH="1">
            <a:off x="0" y="6497125"/>
            <a:ext cx="12192000" cy="360875"/>
          </a:xfrm>
          <a:prstGeom prst="rect">
            <a:avLst/>
          </a:prstGeom>
          <a:solidFill>
            <a:srgbClr val="FDE0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cs typeface="Arvo"/>
              <a:sym typeface="Roboto" pitchFamily="2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0C2A9C8-4722-4891-BE59-59A6120C5648}"/>
              </a:ext>
            </a:extLst>
          </p:cNvPr>
          <p:cNvSpPr/>
          <p:nvPr userDrawn="1"/>
        </p:nvSpPr>
        <p:spPr>
          <a:xfrm>
            <a:off x="2866213" y="0"/>
            <a:ext cx="9324183" cy="895234"/>
          </a:xfrm>
          <a:prstGeom prst="rect">
            <a:avLst/>
          </a:prstGeom>
          <a:solidFill>
            <a:srgbClr val="1D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E1A9333D-5320-4CD7-8E2F-C126C9AB502B}"/>
              </a:ext>
            </a:extLst>
          </p:cNvPr>
          <p:cNvSpPr txBox="1">
            <a:spLocks/>
          </p:cNvSpPr>
          <p:nvPr userDrawn="1"/>
        </p:nvSpPr>
        <p:spPr>
          <a:xfrm>
            <a:off x="49975" y="6520911"/>
            <a:ext cx="2744548" cy="4093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272940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butb.by</a:t>
            </a:r>
            <a:endParaRPr lang="ru-RU" sz="1800" dirty="0">
              <a:solidFill>
                <a:srgbClr val="272940"/>
              </a:solidFill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3" name="Номер слайда 4">
            <a:extLst>
              <a:ext uri="{FF2B5EF4-FFF2-40B4-BE49-F238E27FC236}">
                <a16:creationId xmlns:a16="http://schemas.microsoft.com/office/drawing/2014/main" id="{54AEE952-AB15-4502-B230-297E6952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0084" y="6457598"/>
            <a:ext cx="581891" cy="365125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272940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fld id="{22FE9C12-D545-408B-9FDB-1FFB5DF871A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Объект 8">
            <a:extLst>
              <a:ext uri="{FF2B5EF4-FFF2-40B4-BE49-F238E27FC236}">
                <a16:creationId xmlns:a16="http://schemas.microsoft.com/office/drawing/2014/main" id="{3A3F2AED-2FE9-4775-8F15-862AFCE324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93"/>
          <a:stretch/>
        </p:blipFill>
        <p:spPr>
          <a:xfrm>
            <a:off x="109861" y="81496"/>
            <a:ext cx="2621038" cy="71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01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59A1806-5D9D-4DEA-9C9F-321112A1FE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97383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9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59A1806-5D9D-4DEA-9C9F-321112A1FE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11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B2EB8046-04E2-4ABB-B6DF-B268F72DF9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0039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8" name="Слайд think-cell" r:id="rId4" imgW="408" imgH="408" progId="TCLayout.ActiveDocument.1">
                  <p:embed/>
                </p:oleObj>
              </mc:Choice>
              <mc:Fallback>
                <p:oleObj name="Слайд think-cell" r:id="rId4" imgW="408" imgH="408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B2EB8046-04E2-4ABB-B6DF-B268F72DF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226885" y="3669063"/>
            <a:ext cx="2152316" cy="16142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095999" y="3669063"/>
            <a:ext cx="2152316" cy="16142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096001" y="849663"/>
            <a:ext cx="2152316" cy="16142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226885" y="849663"/>
            <a:ext cx="2152316" cy="16142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8740627-1929-48E0-8F5F-7646651A94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1419202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11578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preserve="1" userDrawn="1">
  <p:cSld name="Title + 1 colum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284C1158-6558-491D-B97C-B3EF90AB608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811138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2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284C1158-6558-491D-B97C-B3EF90AB6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62754B9C-12F0-4021-AD56-D48E422B9CE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4352306" y="0"/>
            <a:ext cx="783979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5355771" y="767333"/>
            <a:ext cx="6226662" cy="53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800"/>
              </a:spcBef>
              <a:spcAft>
                <a:spcPts val="0"/>
              </a:spcAft>
              <a:buSzPts val="1400"/>
              <a:buChar char="▪"/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2C74A67-8C12-4D0B-949C-355BEECFD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878" y="1763587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53697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 userDrawn="1">
  <p:cSld name="Title + 3 column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7EA60704-8337-4AE3-987A-67B356C179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7995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1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7EA60704-8337-4AE3-987A-67B356C179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AD4F4332-3434-45F0-93C3-C7E4FD90F94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74" name="Google Shape;74;p12"/>
          <p:cNvSpPr/>
          <p:nvPr/>
        </p:nvSpPr>
        <p:spPr>
          <a:xfrm>
            <a:off x="4257304" y="0"/>
            <a:ext cx="79347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4413072" y="767333"/>
            <a:ext cx="2386400" cy="53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0990" rtl="0">
              <a:spcBef>
                <a:spcPts val="800"/>
              </a:spcBef>
              <a:spcAft>
                <a:spcPts val="0"/>
              </a:spcAft>
              <a:buSzPts val="900"/>
              <a:buChar char="▪"/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1219170" lvl="1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2pPr>
            <a:lvl3pPr marL="1828754" lvl="2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3pPr>
            <a:lvl4pPr marL="2438339" lvl="3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4pPr>
            <a:lvl5pPr marL="3047924" lvl="4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5pPr>
            <a:lvl6pPr marL="3657509" lvl="5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6pPr>
            <a:lvl7pPr marL="4267093" lvl="6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7pPr>
            <a:lvl8pPr marL="4876678" lvl="7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8pPr>
            <a:lvl9pPr marL="5486263" lvl="8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2"/>
          </p:nvPr>
        </p:nvSpPr>
        <p:spPr>
          <a:xfrm>
            <a:off x="6921980" y="767333"/>
            <a:ext cx="2386400" cy="53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0990" rtl="0">
              <a:spcBef>
                <a:spcPts val="800"/>
              </a:spcBef>
              <a:spcAft>
                <a:spcPts val="0"/>
              </a:spcAft>
              <a:buSzPts val="900"/>
              <a:buChar char="▪"/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1219170" lvl="1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2pPr>
            <a:lvl3pPr marL="1828754" lvl="2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3pPr>
            <a:lvl4pPr marL="2438339" lvl="3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4pPr>
            <a:lvl5pPr marL="3047924" lvl="4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5pPr>
            <a:lvl6pPr marL="3657509" lvl="5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6pPr>
            <a:lvl7pPr marL="4267093" lvl="6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7pPr>
            <a:lvl8pPr marL="4876678" lvl="7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8pPr>
            <a:lvl9pPr marL="5486263" lvl="8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9pPr>
          </a:lstStyle>
          <a:p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3"/>
          </p:nvPr>
        </p:nvSpPr>
        <p:spPr>
          <a:xfrm>
            <a:off x="9430887" y="767333"/>
            <a:ext cx="2386400" cy="53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0990" rtl="0">
              <a:spcBef>
                <a:spcPts val="800"/>
              </a:spcBef>
              <a:spcAft>
                <a:spcPts val="0"/>
              </a:spcAft>
              <a:buSzPts val="900"/>
              <a:buChar char="▪"/>
              <a:defRPr sz="1200"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marL="1219170" lvl="1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2pPr>
            <a:lvl3pPr marL="1828754" lvl="2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3pPr>
            <a:lvl4pPr marL="2438339" lvl="3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4pPr>
            <a:lvl5pPr marL="3047924" lvl="4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5pPr>
            <a:lvl6pPr marL="3657509" lvl="5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6pPr>
            <a:lvl7pPr marL="4267093" lvl="6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7pPr>
            <a:lvl8pPr marL="4876678" lvl="7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8pPr>
            <a:lvl9pPr marL="5486263" lvl="8" indent="-380990" rtl="0">
              <a:spcBef>
                <a:spcPts val="0"/>
              </a:spcBef>
              <a:spcAft>
                <a:spcPts val="0"/>
              </a:spcAft>
              <a:buSzPts val="900"/>
              <a:buChar char="-"/>
              <a:defRPr sz="1200"/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26D6074-4B1B-42BF-A1A4-B2BCCD9FC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413264"/>
            <a:ext cx="2982731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8106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D79455C5-5C90-48FE-BEC5-4B8AAEC27F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9019989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Слайд think-cell" r:id="rId22" imgW="408" imgH="408" progId="TCLayout.ActiveDocument.1">
                  <p:embed/>
                </p:oleObj>
              </mc:Choice>
              <mc:Fallback>
                <p:oleObj name="Слайд think-cell" r:id="rId22" imgW="408" imgH="408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D79455C5-5C90-48FE-BEC5-4B8AAEC27F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>
            <a:extLst>
              <a:ext uri="{FF2B5EF4-FFF2-40B4-BE49-F238E27FC236}">
                <a16:creationId xmlns:a16="http://schemas.microsoft.com/office/drawing/2014/main" id="{22D01DC2-FA02-47DA-BEA6-5FFEFE0483BF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E1E868B1-9B63-45C8-96A3-EF2F9281A8CD}"/>
              </a:ext>
            </a:extLst>
          </p:cNvPr>
          <p:cNvSpPr/>
          <p:nvPr userDrawn="1"/>
        </p:nvSpPr>
        <p:spPr>
          <a:xfrm>
            <a:off x="1603" y="-6850"/>
            <a:ext cx="2857603" cy="6858000"/>
          </a:xfrm>
          <a:prstGeom prst="rect">
            <a:avLst/>
          </a:prstGeom>
          <a:solidFill>
            <a:srgbClr val="1D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27001-0ADA-41CC-8A08-A9C60D1D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00" y="1050261"/>
            <a:ext cx="32088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7D9FDB-0B7F-41D5-A55F-25694A66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8194" y="358094"/>
            <a:ext cx="666385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BDF0BC2B-82B8-4BE6-AE59-48EB813160E9}"/>
              </a:ext>
            </a:extLst>
          </p:cNvPr>
          <p:cNvSpPr txBox="1">
            <a:spLocks/>
          </p:cNvSpPr>
          <p:nvPr userDrawn="1"/>
        </p:nvSpPr>
        <p:spPr>
          <a:xfrm>
            <a:off x="2929034" y="6511775"/>
            <a:ext cx="1223007" cy="4093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butb.by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96F89530-01DD-4D25-8F10-E48405502EE3}"/>
              </a:ext>
            </a:extLst>
          </p:cNvPr>
          <p:cNvSpPr/>
          <p:nvPr/>
        </p:nvSpPr>
        <p:spPr>
          <a:xfrm flipH="1">
            <a:off x="-1" y="-8824"/>
            <a:ext cx="2863536" cy="916399"/>
          </a:xfrm>
          <a:prstGeom prst="rect">
            <a:avLst/>
          </a:prstGeom>
          <a:solidFill>
            <a:srgbClr val="FDE0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 panose="020B0604020202020204" pitchFamily="34" charset="0"/>
              <a:ea typeface="Roboto" pitchFamily="2" charset="0"/>
              <a:cs typeface="Arvo"/>
              <a:sym typeface="Roboto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CE106A5-BDA7-4C1B-9120-E378A6CF580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0" y="111882"/>
            <a:ext cx="2447497" cy="674986"/>
          </a:xfrm>
          <a:prstGeom prst="rect">
            <a:avLst/>
          </a:prstGeom>
        </p:spPr>
      </p:pic>
      <p:sp>
        <p:nvSpPr>
          <p:cNvPr id="11" name="Номер слайда 4">
            <a:extLst>
              <a:ext uri="{FF2B5EF4-FFF2-40B4-BE49-F238E27FC236}">
                <a16:creationId xmlns:a16="http://schemas.microsoft.com/office/drawing/2014/main" id="{8A4A6BC8-64B3-4442-B9FD-24F16A1A2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0084" y="6457598"/>
            <a:ext cx="581891" cy="365125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272940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defRPr>
            </a:lvl1pPr>
          </a:lstStyle>
          <a:p>
            <a:fld id="{22FE9C12-D545-408B-9FDB-1FFB5DF871A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0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9" r:id="rId10"/>
    <p:sldLayoutId id="2147483672" r:id="rId11"/>
    <p:sldLayoutId id="2147483673" r:id="rId12"/>
    <p:sldLayoutId id="2147483674" r:id="rId13"/>
    <p:sldLayoutId id="2147483680" r:id="rId14"/>
    <p:sldLayoutId id="2147483675" r:id="rId15"/>
    <p:sldLayoutId id="2147483676" r:id="rId16"/>
    <p:sldLayoutId id="2147483678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Roboto" pitchFamily="2" charset="0"/>
          <a:cs typeface="+mj-cs"/>
          <a:sym typeface="Roboto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+mn-cs"/>
          <a:sym typeface="Roboto" pitchFamily="2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Roboto" pitchFamily="2" charset="0"/>
          <a:ea typeface="Roboto" pitchFamily="2" charset="0"/>
          <a:cs typeface="+mn-cs"/>
          <a:sym typeface="Roboto" pitchFamily="2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itchFamily="2" charset="0"/>
          <a:ea typeface="Roboto" pitchFamily="2" charset="0"/>
          <a:cs typeface="+mn-cs"/>
          <a:sym typeface="Roboto" pitchFamily="2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Roboto" pitchFamily="2" charset="0"/>
          <a:ea typeface="Roboto" pitchFamily="2" charset="0"/>
          <a:cs typeface="+mn-cs"/>
          <a:sym typeface="Roboto" pitchFamily="2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Roboto" pitchFamily="2" charset="0"/>
          <a:ea typeface="Roboto" pitchFamily="2" charset="0"/>
          <a:cs typeface="+mn-cs"/>
          <a:sym typeface="Roboto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1.xml"/><Relationship Id="rId7" Type="http://schemas.openxmlformats.org/officeDocument/2006/relationships/image" Target="../media/image1.emf"/><Relationship Id="rId2" Type="http://schemas.openxmlformats.org/officeDocument/2006/relationships/tags" Target="../tags/tag30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9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tags" Target="../tags/tag3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25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7.emf"/><Relationship Id="rId17" Type="http://schemas.openxmlformats.org/officeDocument/2006/relationships/image" Target="../media/image9.emf"/><Relationship Id="rId2" Type="http://schemas.openxmlformats.org/officeDocument/2006/relationships/tags" Target="../tags/tag33.xml"/><Relationship Id="rId16" Type="http://schemas.openxmlformats.org/officeDocument/2006/relationships/oleObject" Target="../embeddings/oleObject26.bin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10.png"/><Relationship Id="rId10" Type="http://schemas.openxmlformats.org/officeDocument/2006/relationships/image" Target="../media/image6.emf"/><Relationship Id="rId4" Type="http://schemas.openxmlformats.org/officeDocument/2006/relationships/notesSlide" Target="../notesSlides/notesSlide3.xml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2.bin"/><Relationship Id="rId2" Type="http://schemas.openxmlformats.org/officeDocument/2006/relationships/tags" Target="../tags/tag3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4.bin"/><Relationship Id="rId2" Type="http://schemas.openxmlformats.org/officeDocument/2006/relationships/tags" Target="../tags/tag3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8.bin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30.bin"/><Relationship Id="rId2" Type="http://schemas.openxmlformats.org/officeDocument/2006/relationships/tags" Target="../tags/tag3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9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1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38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tags" Target="../tags/tag3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id="{13A12B88-2235-4EB1-8049-B75D7AFC42C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439185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0" name="Слайд think-cell" r:id="rId6" imgW="408" imgH="408" progId="TCLayout.ActiveDocument.1">
                  <p:embed/>
                </p:oleObj>
              </mc:Choice>
              <mc:Fallback>
                <p:oleObj name="Слайд think-cell" r:id="rId6" imgW="408" imgH="408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id="{13A12B88-2235-4EB1-8049-B75D7AFC42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9921110C-FFAC-499A-B20B-8063D5BCFA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6000" b="1" dirty="0">
              <a:latin typeface="Arial" panose="020B0604020202020204" pitchFamily="34" charset="0"/>
              <a:ea typeface="Roboto" pitchFamily="2" charset="0"/>
              <a:cs typeface="+mj-cs"/>
              <a:sym typeface="Roboto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EF3C83-98CF-4A76-9CBB-C97F010BF8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09550"/>
            <a:ext cx="3902752" cy="1076325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6B9BDC99-9E30-4947-8F55-B77C2228E2F4}"/>
              </a:ext>
            </a:extLst>
          </p:cNvPr>
          <p:cNvSpPr txBox="1">
            <a:spLocks/>
          </p:cNvSpPr>
          <p:nvPr/>
        </p:nvSpPr>
        <p:spPr>
          <a:xfrm>
            <a:off x="10738784" y="5676900"/>
            <a:ext cx="2339864" cy="105479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272940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butb.by</a:t>
            </a:r>
            <a:endParaRPr lang="ru-RU" dirty="0">
              <a:solidFill>
                <a:srgbClr val="272940"/>
              </a:solidFill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DE2F5DDA-4FFE-4721-806F-4EEC95AF5B43}"/>
              </a:ext>
            </a:extLst>
          </p:cNvPr>
          <p:cNvSpPr txBox="1">
            <a:spLocks/>
          </p:cNvSpPr>
          <p:nvPr/>
        </p:nvSpPr>
        <p:spPr>
          <a:xfrm>
            <a:off x="0" y="1442295"/>
            <a:ext cx="9078686" cy="3949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 b="1" kern="120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+mj-cs"/>
                <a:sym typeface="Robo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 sz="4400" dirty="0"/>
              <a:t>“</a:t>
            </a:r>
            <a:r>
              <a:rPr lang="ru-RU" sz="4400" dirty="0"/>
              <a:t>ЭФФЕКТИВНЫЙ ИНСТРУМЕНТ</a:t>
            </a:r>
            <a:br>
              <a:rPr lang="ru-RU" sz="4400" dirty="0"/>
            </a:br>
            <a:r>
              <a:rPr lang="ru-RU" sz="4400" dirty="0"/>
              <a:t> ДЛЯ РАЗВИТИЯ ТРАНСГРАНИЧНОЙ ТОРГОВЛИ</a:t>
            </a:r>
            <a:r>
              <a:rPr lang="en-US" sz="4400" dirty="0"/>
              <a:t>”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1844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>
            <a:extLst>
              <a:ext uri="{FF2B5EF4-FFF2-40B4-BE49-F238E27FC236}">
                <a16:creationId xmlns:a16="http://schemas.microsoft.com/office/drawing/2014/main" id="{9631109D-8CD6-4FB5-9411-C308E4A069B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48653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9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6" name="Объект 5" hidden="1">
                        <a:extLst>
                          <a:ext uri="{FF2B5EF4-FFF2-40B4-BE49-F238E27FC236}">
                            <a16:creationId xmlns:a16="http://schemas.microsoft.com/office/drawing/2014/main" id="{9631109D-8CD6-4FB5-9411-C308E4A069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EC79C1-F6AE-4B7F-BF93-1C27092E9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181" y="118288"/>
            <a:ext cx="9192744" cy="5006758"/>
          </a:xfrm>
          <a:prstGeom prst="rect">
            <a:avLst/>
          </a:prstGeom>
        </p:spPr>
      </p:pic>
      <p:sp>
        <p:nvSpPr>
          <p:cNvPr id="19" name="Oval 35">
            <a:extLst>
              <a:ext uri="{FF2B5EF4-FFF2-40B4-BE49-F238E27FC236}">
                <a16:creationId xmlns:a16="http://schemas.microsoft.com/office/drawing/2014/main" id="{33E4FB18-7A69-4C8A-8E3E-60ECB00CD166}"/>
              </a:ext>
            </a:extLst>
          </p:cNvPr>
          <p:cNvSpPr/>
          <p:nvPr/>
        </p:nvSpPr>
        <p:spPr>
          <a:xfrm>
            <a:off x="3386522" y="2848634"/>
            <a:ext cx="3898045" cy="3898045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8CFF1E6-FA1C-446D-9637-08A0A2A0080D}"/>
              </a:ext>
            </a:extLst>
          </p:cNvPr>
          <p:cNvGrpSpPr/>
          <p:nvPr/>
        </p:nvGrpSpPr>
        <p:grpSpPr>
          <a:xfrm>
            <a:off x="4198971" y="3000007"/>
            <a:ext cx="1830815" cy="1784836"/>
            <a:chOff x="1365917" y="979075"/>
            <a:chExt cx="2214021" cy="2158419"/>
          </a:xfrm>
        </p:grpSpPr>
        <p:sp>
          <p:nvSpPr>
            <p:cNvPr id="23" name="Oval 37">
              <a:extLst>
                <a:ext uri="{FF2B5EF4-FFF2-40B4-BE49-F238E27FC236}">
                  <a16:creationId xmlns:a16="http://schemas.microsoft.com/office/drawing/2014/main" id="{D89DFC42-C111-45EC-A389-5EC3D20AE71A}"/>
                </a:ext>
              </a:extLst>
            </p:cNvPr>
            <p:cNvSpPr/>
            <p:nvPr/>
          </p:nvSpPr>
          <p:spPr>
            <a:xfrm>
              <a:off x="1365917" y="979075"/>
              <a:ext cx="2158419" cy="21584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sp>
          <p:nvSpPr>
            <p:cNvPr id="13" name="Subtitle 2">
              <a:extLst>
                <a:ext uri="{FF2B5EF4-FFF2-40B4-BE49-F238E27FC236}">
                  <a16:creationId xmlns:a16="http://schemas.microsoft.com/office/drawing/2014/main" id="{D1E9AE47-A957-46E9-BD84-3AC127972274}"/>
                </a:ext>
              </a:extLst>
            </p:cNvPr>
            <p:cNvSpPr txBox="1">
              <a:spLocks/>
            </p:cNvSpPr>
            <p:nvPr/>
          </p:nvSpPr>
          <p:spPr>
            <a:xfrm>
              <a:off x="1523991" y="2126231"/>
              <a:ext cx="2055947" cy="579429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b="1" dirty="0"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СТРАНЫ</a:t>
              </a:r>
              <a:endParaRPr lang="ru-RU" b="1" dirty="0">
                <a:latin typeface="Arial" panose="020B0604020202020204" pitchFamily="34" charset="0"/>
                <a:ea typeface="Roboto" pitchFamily="2" charset="0"/>
                <a:cs typeface="Arial" pitchFamily="34" charset="0"/>
                <a:sym typeface="Roboto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DA575-E50D-4A9A-BCBE-DCAF6CD67ACB}"/>
                </a:ext>
              </a:extLst>
            </p:cNvPr>
            <p:cNvSpPr txBox="1"/>
            <p:nvPr/>
          </p:nvSpPr>
          <p:spPr>
            <a:xfrm>
              <a:off x="1942425" y="1015416"/>
              <a:ext cx="1005403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cs typeface="Montserrat Light" charset="0"/>
                  <a:sym typeface="Roboto" pitchFamily="2" charset="0"/>
                </a:rPr>
                <a:t>64</a:t>
              </a:r>
              <a:endParaRPr lang="en-US" sz="575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AC4C888-D116-47AE-90FD-3A388832AE5A}"/>
              </a:ext>
            </a:extLst>
          </p:cNvPr>
          <p:cNvSpPr txBox="1"/>
          <p:nvPr/>
        </p:nvSpPr>
        <p:spPr>
          <a:xfrm>
            <a:off x="4076785" y="4394759"/>
            <a:ext cx="2704588" cy="1569660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&gt;</a:t>
            </a:r>
            <a:r>
              <a:rPr lang="ru-RU" sz="54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25 000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КОМПАНИЙ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DA2FA0C-B33F-47E6-98C8-FF1DBCE9E8C1}"/>
              </a:ext>
            </a:extLst>
          </p:cNvPr>
          <p:cNvGrpSpPr/>
          <p:nvPr/>
        </p:nvGrpSpPr>
        <p:grpSpPr>
          <a:xfrm>
            <a:off x="-6590" y="1072377"/>
            <a:ext cx="3082299" cy="1432806"/>
            <a:chOff x="-6590" y="1072377"/>
            <a:chExt cx="3082299" cy="1432806"/>
          </a:xfrm>
        </p:grpSpPr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9E065B22-7309-476D-A675-6C414C83B651}"/>
                </a:ext>
              </a:extLst>
            </p:cNvPr>
            <p:cNvSpPr txBox="1">
              <a:spLocks/>
            </p:cNvSpPr>
            <p:nvPr/>
          </p:nvSpPr>
          <p:spPr>
            <a:xfrm>
              <a:off x="375122" y="1102713"/>
              <a:ext cx="2700587" cy="140247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ru-RU" sz="2000" dirty="0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Успешная торговля на мировом </a:t>
              </a:r>
              <a:r>
                <a:rPr lang="ru-RU" sz="2000" dirty="0" err="1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спотовом</a:t>
              </a:r>
              <a:r>
                <a:rPr lang="ru-RU" sz="2000" dirty="0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 рынке: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&gt;15 лет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F3402B-D6D4-4C4C-8077-9DDC6C9AB90B}"/>
                </a:ext>
              </a:extLst>
            </p:cNvPr>
            <p:cNvSpPr txBox="1"/>
            <p:nvPr/>
          </p:nvSpPr>
          <p:spPr>
            <a:xfrm>
              <a:off x="-6590" y="1072377"/>
              <a:ext cx="530915" cy="1010533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480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Roboto" pitchFamily="2" charset="0"/>
                  <a:cs typeface="Montserrat Light" charset="0"/>
                  <a:sym typeface="Roboto" pitchFamily="2" charset="0"/>
                </a:rPr>
                <a:t>1</a:t>
              </a: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59B8889-BC7E-434E-90F8-530108A5767C}"/>
              </a:ext>
            </a:extLst>
          </p:cNvPr>
          <p:cNvSpPr/>
          <p:nvPr/>
        </p:nvSpPr>
        <p:spPr>
          <a:xfrm>
            <a:off x="7497643" y="4263242"/>
            <a:ext cx="4388163" cy="2280527"/>
          </a:xfrm>
          <a:custGeom>
            <a:avLst/>
            <a:gdLst>
              <a:gd name="connsiteX0" fmla="*/ 0 w 4365303"/>
              <a:gd name="connsiteY0" fmla="*/ 0 h 3628869"/>
              <a:gd name="connsiteX1" fmla="*/ 4365303 w 4365303"/>
              <a:gd name="connsiteY1" fmla="*/ 0 h 3628869"/>
              <a:gd name="connsiteX2" fmla="*/ 4365303 w 4365303"/>
              <a:gd name="connsiteY2" fmla="*/ 3628869 h 3628869"/>
              <a:gd name="connsiteX3" fmla="*/ 0 w 4365303"/>
              <a:gd name="connsiteY3" fmla="*/ 3628869 h 3628869"/>
              <a:gd name="connsiteX4" fmla="*/ 0 w 4365303"/>
              <a:gd name="connsiteY4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0 w 4370959"/>
              <a:gd name="connsiteY5" fmla="*/ 630162 h 3628869"/>
              <a:gd name="connsiteX0" fmla="*/ 35368 w 4406327"/>
              <a:gd name="connsiteY0" fmla="*/ 538722 h 3628869"/>
              <a:gd name="connsiteX1" fmla="*/ 41024 w 4406327"/>
              <a:gd name="connsiteY1" fmla="*/ 0 h 3628869"/>
              <a:gd name="connsiteX2" fmla="*/ 4406327 w 4406327"/>
              <a:gd name="connsiteY2" fmla="*/ 0 h 3628869"/>
              <a:gd name="connsiteX3" fmla="*/ 4406327 w 4406327"/>
              <a:gd name="connsiteY3" fmla="*/ 3628869 h 3628869"/>
              <a:gd name="connsiteX4" fmla="*/ 41024 w 4406327"/>
              <a:gd name="connsiteY4" fmla="*/ 3628869 h 3628869"/>
              <a:gd name="connsiteX5" fmla="*/ 39940 w 4406327"/>
              <a:gd name="connsiteY5" fmla="*/ 176401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1764018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264641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102047 w 4473006"/>
              <a:gd name="connsiteY0" fmla="*/ 538722 h 3628869"/>
              <a:gd name="connsiteX1" fmla="*/ 107703 w 4473006"/>
              <a:gd name="connsiteY1" fmla="*/ 0 h 3628869"/>
              <a:gd name="connsiteX2" fmla="*/ 4473006 w 4473006"/>
              <a:gd name="connsiteY2" fmla="*/ 0 h 3628869"/>
              <a:gd name="connsiteX3" fmla="*/ 4473006 w 4473006"/>
              <a:gd name="connsiteY3" fmla="*/ 3628869 h 3628869"/>
              <a:gd name="connsiteX4" fmla="*/ 107703 w 4473006"/>
              <a:gd name="connsiteY4" fmla="*/ 3628869 h 3628869"/>
              <a:gd name="connsiteX5" fmla="*/ 129479 w 4473006"/>
              <a:gd name="connsiteY5" fmla="*/ 1969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7432 w 4370959"/>
              <a:gd name="connsiteY5" fmla="*/ 1969758 h 3628869"/>
              <a:gd name="connsiteX0" fmla="*/ 2445 w 4373404"/>
              <a:gd name="connsiteY0" fmla="*/ 538722 h 3648723"/>
              <a:gd name="connsiteX1" fmla="*/ 8101 w 4373404"/>
              <a:gd name="connsiteY1" fmla="*/ 0 h 3648723"/>
              <a:gd name="connsiteX2" fmla="*/ 4373404 w 4373404"/>
              <a:gd name="connsiteY2" fmla="*/ 0 h 3648723"/>
              <a:gd name="connsiteX3" fmla="*/ 4373404 w 4373404"/>
              <a:gd name="connsiteY3" fmla="*/ 3628869 h 3648723"/>
              <a:gd name="connsiteX4" fmla="*/ 8101 w 4373404"/>
              <a:gd name="connsiteY4" fmla="*/ 3628869 h 3648723"/>
              <a:gd name="connsiteX5" fmla="*/ 2445 w 4373404"/>
              <a:gd name="connsiteY5" fmla="*/ 2966454 h 364872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0 w 4370959"/>
              <a:gd name="connsiteY5" fmla="*/ 296645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3112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114300 w 4370959"/>
              <a:gd name="connsiteY5" fmla="*/ 234466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215862 w 4586821"/>
              <a:gd name="connsiteY0" fmla="*/ 538722 h 3628869"/>
              <a:gd name="connsiteX1" fmla="*/ 221518 w 4586821"/>
              <a:gd name="connsiteY1" fmla="*/ 0 h 3628869"/>
              <a:gd name="connsiteX2" fmla="*/ 4586821 w 4586821"/>
              <a:gd name="connsiteY2" fmla="*/ 0 h 3628869"/>
              <a:gd name="connsiteX3" fmla="*/ 4586821 w 4586821"/>
              <a:gd name="connsiteY3" fmla="*/ 3628869 h 3628869"/>
              <a:gd name="connsiteX4" fmla="*/ 221518 w 4586821"/>
              <a:gd name="connsiteY4" fmla="*/ 3628869 h 3628869"/>
              <a:gd name="connsiteX5" fmla="*/ 188430 w 4586821"/>
              <a:gd name="connsiteY5" fmla="*/ 3117330 h 3628869"/>
              <a:gd name="connsiteX0" fmla="*/ 161961 w 4532920"/>
              <a:gd name="connsiteY0" fmla="*/ 538722 h 3628869"/>
              <a:gd name="connsiteX1" fmla="*/ 167617 w 4532920"/>
              <a:gd name="connsiteY1" fmla="*/ 0 h 3628869"/>
              <a:gd name="connsiteX2" fmla="*/ 4532920 w 4532920"/>
              <a:gd name="connsiteY2" fmla="*/ 0 h 3628869"/>
              <a:gd name="connsiteX3" fmla="*/ 4532920 w 4532920"/>
              <a:gd name="connsiteY3" fmla="*/ 3628869 h 3628869"/>
              <a:gd name="connsiteX4" fmla="*/ 167617 w 4532920"/>
              <a:gd name="connsiteY4" fmla="*/ 3628869 h 3628869"/>
              <a:gd name="connsiteX5" fmla="*/ 207681 w 4532920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71106 w 4442065"/>
              <a:gd name="connsiteY0" fmla="*/ 538722 h 3628869"/>
              <a:gd name="connsiteX1" fmla="*/ 76762 w 4442065"/>
              <a:gd name="connsiteY1" fmla="*/ 0 h 3628869"/>
              <a:gd name="connsiteX2" fmla="*/ 4442065 w 4442065"/>
              <a:gd name="connsiteY2" fmla="*/ 0 h 3628869"/>
              <a:gd name="connsiteX3" fmla="*/ 4442065 w 4442065"/>
              <a:gd name="connsiteY3" fmla="*/ 3628869 h 3628869"/>
              <a:gd name="connsiteX4" fmla="*/ 76762 w 4442065"/>
              <a:gd name="connsiteY4" fmla="*/ 3628869 h 3628869"/>
              <a:gd name="connsiteX5" fmla="*/ 116826 w 4442065"/>
              <a:gd name="connsiteY5" fmla="*/ 3172194 h 3628869"/>
              <a:gd name="connsiteX0" fmla="*/ 374 w 4371333"/>
              <a:gd name="connsiteY0" fmla="*/ 538722 h 3628869"/>
              <a:gd name="connsiteX1" fmla="*/ 6030 w 4371333"/>
              <a:gd name="connsiteY1" fmla="*/ 0 h 3628869"/>
              <a:gd name="connsiteX2" fmla="*/ 4371333 w 4371333"/>
              <a:gd name="connsiteY2" fmla="*/ 0 h 3628869"/>
              <a:gd name="connsiteX3" fmla="*/ 4371333 w 4371333"/>
              <a:gd name="connsiteY3" fmla="*/ 3628869 h 3628869"/>
              <a:gd name="connsiteX4" fmla="*/ 6030 w 4371333"/>
              <a:gd name="connsiteY4" fmla="*/ 3628869 h 3628869"/>
              <a:gd name="connsiteX5" fmla="*/ 46094 w 4371333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864 w 4425823"/>
              <a:gd name="connsiteY0" fmla="*/ 538722 h 3628869"/>
              <a:gd name="connsiteX1" fmla="*/ 60520 w 4425823"/>
              <a:gd name="connsiteY1" fmla="*/ 0 h 3628869"/>
              <a:gd name="connsiteX2" fmla="*/ 4425823 w 4425823"/>
              <a:gd name="connsiteY2" fmla="*/ 0 h 3628869"/>
              <a:gd name="connsiteX3" fmla="*/ 4425823 w 4425823"/>
              <a:gd name="connsiteY3" fmla="*/ 3628869 h 3628869"/>
              <a:gd name="connsiteX4" fmla="*/ 60520 w 4425823"/>
              <a:gd name="connsiteY4" fmla="*/ 3628869 h 3628869"/>
              <a:gd name="connsiteX5" fmla="*/ 0 w 4425823"/>
              <a:gd name="connsiteY5" fmla="*/ 2779002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78808 w 4370959"/>
              <a:gd name="connsiteY6" fmla="*/ 3011649 h 3628869"/>
              <a:gd name="connsiteX0" fmla="*/ 0 w 4370959"/>
              <a:gd name="connsiteY0" fmla="*/ 538722 h 3633966"/>
              <a:gd name="connsiteX1" fmla="*/ 5656 w 4370959"/>
              <a:gd name="connsiteY1" fmla="*/ 0 h 3633966"/>
              <a:gd name="connsiteX2" fmla="*/ 4370959 w 4370959"/>
              <a:gd name="connsiteY2" fmla="*/ 0 h 3633966"/>
              <a:gd name="connsiteX3" fmla="*/ 4370959 w 4370959"/>
              <a:gd name="connsiteY3" fmla="*/ 3628869 h 3633966"/>
              <a:gd name="connsiteX4" fmla="*/ 507491 w 4370959"/>
              <a:gd name="connsiteY4" fmla="*/ 3624822 h 3633966"/>
              <a:gd name="connsiteX5" fmla="*/ 36575 w 4370959"/>
              <a:gd name="connsiteY5" fmla="*/ 3633966 h 3633966"/>
              <a:gd name="connsiteX6" fmla="*/ 78808 w 4370959"/>
              <a:gd name="connsiteY6" fmla="*/ 3011649 h 3633966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8808 w 4370959"/>
              <a:gd name="connsiteY6" fmla="*/ 3011649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87952 w 4370959"/>
              <a:gd name="connsiteY6" fmla="*/ 3212817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4236 w 4370959"/>
              <a:gd name="connsiteY6" fmla="*/ 3107661 h 3629394"/>
              <a:gd name="connsiteX0" fmla="*/ 41157 w 4412116"/>
              <a:gd name="connsiteY0" fmla="*/ 538722 h 3628869"/>
              <a:gd name="connsiteX1" fmla="*/ 46813 w 4412116"/>
              <a:gd name="connsiteY1" fmla="*/ 0 h 3628869"/>
              <a:gd name="connsiteX2" fmla="*/ 4412116 w 4412116"/>
              <a:gd name="connsiteY2" fmla="*/ 0 h 3628869"/>
              <a:gd name="connsiteX3" fmla="*/ 4412116 w 4412116"/>
              <a:gd name="connsiteY3" fmla="*/ 3628869 h 3628869"/>
              <a:gd name="connsiteX4" fmla="*/ 548648 w 4412116"/>
              <a:gd name="connsiteY4" fmla="*/ 3624822 h 3628869"/>
              <a:gd name="connsiteX5" fmla="*/ 8 w 4412116"/>
              <a:gd name="connsiteY5" fmla="*/ 3624822 h 3628869"/>
              <a:gd name="connsiteX6" fmla="*/ 115393 w 4412116"/>
              <a:gd name="connsiteY6" fmla="*/ 3107661 h 3628869"/>
              <a:gd name="connsiteX0" fmla="*/ 41225 w 4412184"/>
              <a:gd name="connsiteY0" fmla="*/ 538722 h 3628869"/>
              <a:gd name="connsiteX1" fmla="*/ 46881 w 4412184"/>
              <a:gd name="connsiteY1" fmla="*/ 0 h 3628869"/>
              <a:gd name="connsiteX2" fmla="*/ 4412184 w 4412184"/>
              <a:gd name="connsiteY2" fmla="*/ 0 h 3628869"/>
              <a:gd name="connsiteX3" fmla="*/ 4412184 w 4412184"/>
              <a:gd name="connsiteY3" fmla="*/ 3628869 h 3628869"/>
              <a:gd name="connsiteX4" fmla="*/ 548716 w 4412184"/>
              <a:gd name="connsiteY4" fmla="*/ 3624822 h 3628869"/>
              <a:gd name="connsiteX5" fmla="*/ 76 w 4412184"/>
              <a:gd name="connsiteY5" fmla="*/ 3624822 h 3628869"/>
              <a:gd name="connsiteX6" fmla="*/ 10305 w 4412184"/>
              <a:gd name="connsiteY6" fmla="*/ 3071085 h 3628869"/>
              <a:gd name="connsiteX0" fmla="*/ 30920 w 4401879"/>
              <a:gd name="connsiteY0" fmla="*/ 538722 h 3628869"/>
              <a:gd name="connsiteX1" fmla="*/ 36576 w 4401879"/>
              <a:gd name="connsiteY1" fmla="*/ 0 h 3628869"/>
              <a:gd name="connsiteX2" fmla="*/ 4401879 w 4401879"/>
              <a:gd name="connsiteY2" fmla="*/ 0 h 3628869"/>
              <a:gd name="connsiteX3" fmla="*/ 4401879 w 4401879"/>
              <a:gd name="connsiteY3" fmla="*/ 3628869 h 3628869"/>
              <a:gd name="connsiteX4" fmla="*/ 538411 w 4401879"/>
              <a:gd name="connsiteY4" fmla="*/ 3624822 h 3628869"/>
              <a:gd name="connsiteX5" fmla="*/ 17203 w 4401879"/>
              <a:gd name="connsiteY5" fmla="*/ 3624822 h 3628869"/>
              <a:gd name="connsiteX6" fmla="*/ 0 w 4401879"/>
              <a:gd name="connsiteY6" fmla="*/ 3071085 h 3628869"/>
              <a:gd name="connsiteX0" fmla="*/ 13833 w 4384792"/>
              <a:gd name="connsiteY0" fmla="*/ 538722 h 3628869"/>
              <a:gd name="connsiteX1" fmla="*/ 19489 w 4384792"/>
              <a:gd name="connsiteY1" fmla="*/ 0 h 3628869"/>
              <a:gd name="connsiteX2" fmla="*/ 4384792 w 4384792"/>
              <a:gd name="connsiteY2" fmla="*/ 0 h 3628869"/>
              <a:gd name="connsiteX3" fmla="*/ 4384792 w 4384792"/>
              <a:gd name="connsiteY3" fmla="*/ 3628869 h 3628869"/>
              <a:gd name="connsiteX4" fmla="*/ 521324 w 4384792"/>
              <a:gd name="connsiteY4" fmla="*/ 3624822 h 3628869"/>
              <a:gd name="connsiteX5" fmla="*/ 116 w 4384792"/>
              <a:gd name="connsiteY5" fmla="*/ 3624822 h 3628869"/>
              <a:gd name="connsiteX6" fmla="*/ 5773 w 4384792"/>
              <a:gd name="connsiteY6" fmla="*/ 3075657 h 3628869"/>
              <a:gd name="connsiteX0" fmla="*/ 17204 w 4388163"/>
              <a:gd name="connsiteY0" fmla="*/ 538722 h 3628869"/>
              <a:gd name="connsiteX1" fmla="*/ 22860 w 4388163"/>
              <a:gd name="connsiteY1" fmla="*/ 0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8163" h="3628869">
                <a:moveTo>
                  <a:pt x="17204" y="538722"/>
                </a:moveTo>
                <a:cubicBezTo>
                  <a:pt x="19089" y="359148"/>
                  <a:pt x="20975" y="179574"/>
                  <a:pt x="22860" y="0"/>
                </a:cubicBezTo>
                <a:lnTo>
                  <a:pt x="4388163" y="0"/>
                </a:lnTo>
                <a:lnTo>
                  <a:pt x="4388163" y="3628869"/>
                </a:lnTo>
                <a:lnTo>
                  <a:pt x="524695" y="3624822"/>
                </a:lnTo>
                <a:lnTo>
                  <a:pt x="3487" y="3624822"/>
                </a:lnTo>
                <a:cubicBezTo>
                  <a:pt x="2325" y="3485963"/>
                  <a:pt x="1162" y="3214516"/>
                  <a:pt x="0" y="3075657"/>
                </a:cubicBezTo>
              </a:path>
            </a:pathLst>
          </a:custGeom>
          <a:noFill/>
          <a:ln w="76200" cmpd="sng">
            <a:solidFill>
              <a:srgbClr val="686C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BD7E464-0365-45B0-88FD-F874F974C7B7}"/>
              </a:ext>
            </a:extLst>
          </p:cNvPr>
          <p:cNvGrpSpPr/>
          <p:nvPr/>
        </p:nvGrpSpPr>
        <p:grpSpPr>
          <a:xfrm>
            <a:off x="-6590" y="3869970"/>
            <a:ext cx="2860701" cy="1010533"/>
            <a:chOff x="-6590" y="3705753"/>
            <a:chExt cx="2860701" cy="101053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B00BE3-5707-4EBA-8B44-FA48B706FB3B}"/>
                </a:ext>
              </a:extLst>
            </p:cNvPr>
            <p:cNvSpPr txBox="1"/>
            <p:nvPr/>
          </p:nvSpPr>
          <p:spPr>
            <a:xfrm>
              <a:off x="-6590" y="3705753"/>
              <a:ext cx="530915" cy="1010533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480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Roboto" pitchFamily="2" charset="0"/>
                  <a:cs typeface="Montserrat Light" charset="0"/>
                  <a:sym typeface="Roboto" pitchFamily="2" charset="0"/>
                </a:rPr>
                <a:t>3</a:t>
              </a:r>
            </a:p>
          </p:txBody>
        </p:sp>
        <p:sp>
          <p:nvSpPr>
            <p:cNvPr id="28" name="Subtitle 2">
              <a:extLst>
                <a:ext uri="{FF2B5EF4-FFF2-40B4-BE49-F238E27FC236}">
                  <a16:creationId xmlns:a16="http://schemas.microsoft.com/office/drawing/2014/main" id="{8687E79B-88FF-4669-BC9C-0457C38EA1C6}"/>
                </a:ext>
              </a:extLst>
            </p:cNvPr>
            <p:cNvSpPr txBox="1">
              <a:spLocks/>
            </p:cNvSpPr>
            <p:nvPr/>
          </p:nvSpPr>
          <p:spPr>
            <a:xfrm>
              <a:off x="375122" y="3817561"/>
              <a:ext cx="2478989" cy="786916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2000" dirty="0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Товарооборот:</a:t>
              </a:r>
            </a:p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&gt;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2,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3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 млрд 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USD 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375827C-083D-485E-AD91-38E8D34136AD}"/>
              </a:ext>
            </a:extLst>
          </p:cNvPr>
          <p:cNvSpPr txBox="1"/>
          <p:nvPr/>
        </p:nvSpPr>
        <p:spPr>
          <a:xfrm>
            <a:off x="7788042" y="4427751"/>
            <a:ext cx="3999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Единственная товарная биржа в Беларуси</a:t>
            </a:r>
          </a:p>
          <a:p>
            <a:endParaRPr lang="ru-RU" sz="2400" b="1" dirty="0">
              <a:solidFill>
                <a:srgbClr val="2F4450"/>
              </a:solidFill>
              <a:latin typeface="Arial" panose="020B0604020202020204" pitchFamily="34" charset="0"/>
              <a:ea typeface="Roboto" pitchFamily="2" charset="0"/>
              <a:cs typeface="Montserrat Bold" charset="0"/>
              <a:sym typeface="Roboto" pitchFamily="2" charset="0"/>
            </a:endParaRPr>
          </a:p>
          <a:p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Одна из крупнейших       в Восточной Европе</a:t>
            </a:r>
            <a:endParaRPr lang="en-US" sz="2400" b="1" dirty="0">
              <a:solidFill>
                <a:srgbClr val="2F4450"/>
              </a:solidFill>
              <a:latin typeface="Arial" panose="020B0604020202020204" pitchFamily="34" charset="0"/>
              <a:ea typeface="Roboto" pitchFamily="2" charset="0"/>
              <a:cs typeface="Montserrat Bold" charset="0"/>
              <a:sym typeface="Roboto" pitchFamily="2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D503A1-2FE9-459F-A639-34F691006C03}"/>
              </a:ext>
            </a:extLst>
          </p:cNvPr>
          <p:cNvGrpSpPr/>
          <p:nvPr/>
        </p:nvGrpSpPr>
        <p:grpSpPr>
          <a:xfrm>
            <a:off x="-6590" y="2682310"/>
            <a:ext cx="2860701" cy="1010533"/>
            <a:chOff x="-6590" y="2410762"/>
            <a:chExt cx="2860701" cy="101053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72389F-1F16-4592-B692-4136ABA25BEF}"/>
                </a:ext>
              </a:extLst>
            </p:cNvPr>
            <p:cNvSpPr txBox="1"/>
            <p:nvPr/>
          </p:nvSpPr>
          <p:spPr>
            <a:xfrm>
              <a:off x="-6590" y="2410762"/>
              <a:ext cx="530915" cy="1010533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480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Roboto" pitchFamily="2" charset="0"/>
                  <a:cs typeface="Montserrat Light" charset="0"/>
                  <a:sym typeface="Roboto" pitchFamily="2" charset="0"/>
                </a:rPr>
                <a:t>2</a:t>
              </a: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672BA12B-B665-4D45-9374-FDBB4F041A0A}"/>
                </a:ext>
              </a:extLst>
            </p:cNvPr>
            <p:cNvSpPr txBox="1">
              <a:spLocks/>
            </p:cNvSpPr>
            <p:nvPr/>
          </p:nvSpPr>
          <p:spPr>
            <a:xfrm>
              <a:off x="375122" y="2522570"/>
              <a:ext cx="2478989" cy="786916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2000" dirty="0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Сделок в год:</a:t>
              </a:r>
            </a:p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&gt;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400 000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59B2C0-764B-49F3-8A10-A0EE70A4718D}"/>
              </a:ext>
            </a:extLst>
          </p:cNvPr>
          <p:cNvSpPr/>
          <p:nvPr/>
        </p:nvSpPr>
        <p:spPr>
          <a:xfrm>
            <a:off x="3853536" y="5822503"/>
            <a:ext cx="2964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DE094"/>
                </a:solidFill>
                <a:latin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FDE094"/>
                </a:solidFill>
                <a:latin typeface="Arial" panose="020B0604020202020204" pitchFamily="34" charset="0"/>
              </a:rPr>
              <a:t>&gt;</a:t>
            </a:r>
            <a:r>
              <a:rPr lang="ru-RU" sz="2400" dirty="0">
                <a:solidFill>
                  <a:srgbClr val="FDE094"/>
                </a:solidFill>
                <a:latin typeface="Arial" panose="020B0604020202020204" pitchFamily="34" charset="0"/>
              </a:rPr>
              <a:t>2500 из России)</a:t>
            </a:r>
            <a:endParaRPr lang="en-US" sz="24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C94B603-38D0-4FE5-A91C-3B8EABFEED57}"/>
              </a:ext>
            </a:extLst>
          </p:cNvPr>
          <p:cNvGrpSpPr/>
          <p:nvPr/>
        </p:nvGrpSpPr>
        <p:grpSpPr>
          <a:xfrm>
            <a:off x="-3384" y="5057629"/>
            <a:ext cx="2857495" cy="1469887"/>
            <a:chOff x="-3384" y="5057629"/>
            <a:chExt cx="2857495" cy="14698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7820AA-AC96-42F1-A1B5-B7F58AF098B6}"/>
                </a:ext>
              </a:extLst>
            </p:cNvPr>
            <p:cNvSpPr txBox="1"/>
            <p:nvPr/>
          </p:nvSpPr>
          <p:spPr>
            <a:xfrm>
              <a:off x="-3384" y="5057629"/>
              <a:ext cx="527709" cy="1010533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480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Roboto" pitchFamily="2" charset="0"/>
                  <a:cs typeface="Montserrat Light" charset="0"/>
                  <a:sym typeface="Roboto" pitchFamily="2" charset="0"/>
                </a:rPr>
                <a:t>4</a:t>
              </a:r>
              <a:endParaRPr lang="en-US" sz="4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endParaRPr>
            </a:p>
          </p:txBody>
        </p:sp>
        <p:sp>
          <p:nvSpPr>
            <p:cNvPr id="24" name="Subtitle 2">
              <a:extLst>
                <a:ext uri="{FF2B5EF4-FFF2-40B4-BE49-F238E27FC236}">
                  <a16:creationId xmlns:a16="http://schemas.microsoft.com/office/drawing/2014/main" id="{4E8442DC-798E-4FD4-A497-ED8F7B0F38EE}"/>
                </a:ext>
              </a:extLst>
            </p:cNvPr>
            <p:cNvSpPr txBox="1">
              <a:spLocks/>
            </p:cNvSpPr>
            <p:nvPr/>
          </p:nvSpPr>
          <p:spPr>
            <a:xfrm>
              <a:off x="375122" y="5125046"/>
              <a:ext cx="2478989" cy="140247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ru-RU" sz="2000" dirty="0">
                  <a:solidFill>
                    <a:srgbClr val="FDE094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Товарооборот с российскими компаниями:</a:t>
              </a:r>
            </a:p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&gt;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110 млн 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Roboto" pitchFamily="2" charset="0"/>
                  <a:sym typeface="Roboto" pitchFamily="2" charset="0"/>
                </a:rPr>
                <a:t>USD 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</p:grp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5118771-A151-4C81-981C-83CAE3EE2137}"/>
              </a:ext>
            </a:extLst>
          </p:cNvPr>
          <p:cNvCxnSpPr>
            <a:cxnSpLocks/>
          </p:cNvCxnSpPr>
          <p:nvPr/>
        </p:nvCxnSpPr>
        <p:spPr>
          <a:xfrm>
            <a:off x="8502733" y="5397247"/>
            <a:ext cx="2200893" cy="0"/>
          </a:xfrm>
          <a:prstGeom prst="line">
            <a:avLst/>
          </a:prstGeom>
          <a:ln w="1905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37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C8CDD05-4C78-4F5A-A7FC-F22371E1C98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9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C8CDD05-4C78-4F5A-A7FC-F22371E1C9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" name="Google Shape;251;p28"/>
          <p:cNvSpPr/>
          <p:nvPr/>
        </p:nvSpPr>
        <p:spPr>
          <a:xfrm>
            <a:off x="4019981" y="2180365"/>
            <a:ext cx="2363458" cy="229600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ru-RU" sz="1333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5940337" y="112556"/>
            <a:ext cx="2363458" cy="229600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endParaRPr sz="24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253" name="Google Shape;253;p28"/>
          <p:cNvSpPr/>
          <p:nvPr/>
        </p:nvSpPr>
        <p:spPr>
          <a:xfrm>
            <a:off x="5444005" y="4458179"/>
            <a:ext cx="2363458" cy="229600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0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254" name="Google Shape;254;p28"/>
          <p:cNvSpPr/>
          <p:nvPr/>
        </p:nvSpPr>
        <p:spPr>
          <a:xfrm>
            <a:off x="8163093" y="3857012"/>
            <a:ext cx="2363458" cy="229600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0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6428721" y="2408564"/>
            <a:ext cx="2267149" cy="2202448"/>
          </a:xfrm>
          <a:prstGeom prst="donut">
            <a:avLst>
              <a:gd name="adj" fmla="val 1146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E20E39-F36F-4DC9-B9DE-04A4A1292CF7}"/>
              </a:ext>
            </a:extLst>
          </p:cNvPr>
          <p:cNvSpPr txBox="1"/>
          <p:nvPr/>
        </p:nvSpPr>
        <p:spPr>
          <a:xfrm>
            <a:off x="34004" y="1308903"/>
            <a:ext cx="2816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Допущенные 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к торгам товары разделены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5 секций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D87138-6805-499A-A35C-21A90B68CD23}"/>
              </a:ext>
            </a:extLst>
          </p:cNvPr>
          <p:cNvSpPr txBox="1"/>
          <p:nvPr/>
        </p:nvSpPr>
        <p:spPr>
          <a:xfrm>
            <a:off x="3974699" y="3224381"/>
            <a:ext cx="2454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Металло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-</a:t>
            </a: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продукция</a:t>
            </a:r>
          </a:p>
        </p:txBody>
      </p:sp>
      <p:sp>
        <p:nvSpPr>
          <p:cNvPr id="43" name="Google Shape;252;p28">
            <a:extLst>
              <a:ext uri="{FF2B5EF4-FFF2-40B4-BE49-F238E27FC236}">
                <a16:creationId xmlns:a16="http://schemas.microsoft.com/office/drawing/2014/main" id="{D6EDABA5-6F6B-4504-8655-8BD72EF6E47E}"/>
              </a:ext>
            </a:extLst>
          </p:cNvPr>
          <p:cNvSpPr/>
          <p:nvPr/>
        </p:nvSpPr>
        <p:spPr>
          <a:xfrm>
            <a:off x="8459270" y="1260560"/>
            <a:ext cx="2363458" cy="229600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endParaRPr sz="24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014EFDF-BF39-4BF5-A9B8-29C03863F4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133938"/>
              </p:ext>
            </p:extLst>
          </p:nvPr>
        </p:nvGraphicFramePr>
        <p:xfrm>
          <a:off x="4872680" y="2567170"/>
          <a:ext cx="624957" cy="624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0" name="CorelDRAW" r:id="rId7" imgW="817931" imgH="818061" progId="CorelDraw.Graphic.22">
                  <p:embed/>
                </p:oleObj>
              </mc:Choice>
              <mc:Fallback>
                <p:oleObj name="CorelDRAW" r:id="rId7" imgW="817931" imgH="818061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2680" y="2567170"/>
                        <a:ext cx="624957" cy="624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CA709A6-8CBF-4647-A4D1-5A63584455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393721"/>
              </p:ext>
            </p:extLst>
          </p:nvPr>
        </p:nvGraphicFramePr>
        <p:xfrm>
          <a:off x="6811685" y="458558"/>
          <a:ext cx="620760" cy="620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1" name="CorelDRAW" r:id="rId9" imgW="817931" imgH="818061" progId="CorelDraw.Graphic.22">
                  <p:embed/>
                </p:oleObj>
              </mc:Choice>
              <mc:Fallback>
                <p:oleObj name="CorelDRAW" r:id="rId9" imgW="817931" imgH="818061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11685" y="458558"/>
                        <a:ext cx="620760" cy="620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0FF1E1CA-B05F-47E8-963F-763A51FA0E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233665"/>
              </p:ext>
            </p:extLst>
          </p:nvPr>
        </p:nvGraphicFramePr>
        <p:xfrm>
          <a:off x="6316576" y="4790238"/>
          <a:ext cx="618316" cy="618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2" name="CorelDRAW" r:id="rId11" imgW="817931" imgH="818061" progId="CorelDraw.Graphic.22">
                  <p:embed/>
                </p:oleObj>
              </mc:Choice>
              <mc:Fallback>
                <p:oleObj name="CorelDRAW" r:id="rId11" imgW="817931" imgH="818061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16576" y="4790238"/>
                        <a:ext cx="618316" cy="618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67EF67B7-69D2-4C4A-80BE-8150A43827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437193"/>
              </p:ext>
            </p:extLst>
          </p:nvPr>
        </p:nvGraphicFramePr>
        <p:xfrm>
          <a:off x="9051500" y="4113669"/>
          <a:ext cx="611717" cy="611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3" name="CorelDRAW" r:id="rId13" imgW="817931" imgH="818061" progId="CorelDraw.Graphic.22">
                  <p:embed/>
                </p:oleObj>
              </mc:Choice>
              <mc:Fallback>
                <p:oleObj name="CorelDRAW" r:id="rId13" imgW="817931" imgH="818061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51500" y="4113669"/>
                        <a:ext cx="611717" cy="611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A6BBA7EA-184D-49AB-985C-C81F4DCF1FA4}"/>
              </a:ext>
            </a:extLst>
          </p:cNvPr>
          <p:cNvSpPr txBox="1"/>
          <p:nvPr/>
        </p:nvSpPr>
        <p:spPr>
          <a:xfrm>
            <a:off x="5908423" y="1103853"/>
            <a:ext cx="2427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Лесопродукция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EA20C8-037A-441E-B24F-666630FBCF22}"/>
              </a:ext>
            </a:extLst>
          </p:cNvPr>
          <p:cNvSpPr txBox="1"/>
          <p:nvPr/>
        </p:nvSpPr>
        <p:spPr>
          <a:xfrm>
            <a:off x="5467188" y="5369727"/>
            <a:ext cx="2317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Сельхоз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-</a:t>
            </a: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продукция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85E4DC1-1D09-49EB-8589-31C515F6D85C}"/>
              </a:ext>
            </a:extLst>
          </p:cNvPr>
          <p:cNvSpPr txBox="1"/>
          <p:nvPr/>
        </p:nvSpPr>
        <p:spPr>
          <a:xfrm>
            <a:off x="8186276" y="4786393"/>
            <a:ext cx="2317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Промышленные и потребительские товары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A157986-D2F9-4889-9D3A-3C88E2DA6A0D}"/>
              </a:ext>
            </a:extLst>
          </p:cNvPr>
          <p:cNvSpPr txBox="1"/>
          <p:nvPr/>
        </p:nvSpPr>
        <p:spPr>
          <a:xfrm>
            <a:off x="8440337" y="2213529"/>
            <a:ext cx="2427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Перспективные товары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743134-F094-40CA-A23D-9B5CAC0664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245" y="2401287"/>
            <a:ext cx="2986056" cy="234066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E27F89-AAFB-4B9D-839C-FFF1542D91D2}"/>
              </a:ext>
            </a:extLst>
          </p:cNvPr>
          <p:cNvSpPr/>
          <p:nvPr/>
        </p:nvSpPr>
        <p:spPr>
          <a:xfrm>
            <a:off x="34004" y="3165054"/>
            <a:ext cx="28163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Все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сделки </a:t>
            </a: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завершаются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оплатой и физической 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поставкой товара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C81322C-4DCB-4D9B-B2B5-F712D0E8502A}"/>
              </a:ext>
            </a:extLst>
          </p:cNvPr>
          <p:cNvSpPr/>
          <p:nvPr/>
        </p:nvSpPr>
        <p:spPr>
          <a:xfrm>
            <a:off x="34004" y="5328981"/>
            <a:ext cx="28163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Биржа выступает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гарантом </a:t>
            </a: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исполнения сделок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57A54B1C-6ABF-4B68-BBF1-1266CD941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3405"/>
              </p:ext>
            </p:extLst>
          </p:nvPr>
        </p:nvGraphicFramePr>
        <p:xfrm>
          <a:off x="9337566" y="1572993"/>
          <a:ext cx="615901" cy="618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4" name="CorelDRAW" r:id="rId16" imgW="809185" imgH="812813" progId="CorelDraw.Graphic.22">
                  <p:embed/>
                </p:oleObj>
              </mc:Choice>
              <mc:Fallback>
                <p:oleObj name="CorelDRAW" r:id="rId16" imgW="809185" imgH="81281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337566" y="1572993"/>
                        <a:ext cx="615901" cy="618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62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C8CDD05-4C78-4F5A-A7FC-F22371E1C98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7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C8CDD05-4C78-4F5A-A7FC-F22371E1C9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9CE20E39-F36F-4DC9-B9DE-04A4A1292CF7}"/>
              </a:ext>
            </a:extLst>
          </p:cNvPr>
          <p:cNvSpPr txBox="1"/>
          <p:nvPr/>
        </p:nvSpPr>
        <p:spPr>
          <a:xfrm>
            <a:off x="-32550" y="3909337"/>
            <a:ext cx="295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Перспективные товары для реализации 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307B35-A6A8-47D3-B723-528AEAAE0706}"/>
              </a:ext>
            </a:extLst>
          </p:cNvPr>
          <p:cNvSpPr txBox="1"/>
          <p:nvPr/>
        </p:nvSpPr>
        <p:spPr>
          <a:xfrm>
            <a:off x="1" y="2354442"/>
            <a:ext cx="2875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ТОРГИ металлопродукция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B702342-83EF-487E-BEB5-D428DA4C74EB}"/>
              </a:ext>
            </a:extLst>
          </p:cNvPr>
          <p:cNvGrpSpPr/>
          <p:nvPr/>
        </p:nvGrpSpPr>
        <p:grpSpPr>
          <a:xfrm>
            <a:off x="4144447" y="488203"/>
            <a:ext cx="6634388" cy="1018099"/>
            <a:chOff x="3792145" y="413481"/>
            <a:chExt cx="6634388" cy="101809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BA7EA-184D-49AB-985C-C81F4DCF1FA4}"/>
                </a:ext>
              </a:extLst>
            </p:cNvPr>
            <p:cNvSpPr txBox="1"/>
            <p:nvPr/>
          </p:nvSpPr>
          <p:spPr>
            <a:xfrm>
              <a:off x="4348426" y="641557"/>
              <a:ext cx="6078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ЧЕРНЫЕ </a:t>
              </a:r>
              <a:r>
                <a:rPr lang="ru-RU" sz="2000" b="1" dirty="0">
                  <a:solidFill>
                    <a:srgbClr val="4472C4"/>
                  </a:solidFill>
                  <a:latin typeface="Arial" panose="020B0604020202020204" pitchFamily="34" charset="0"/>
                  <a:cs typeface="Arial" pitchFamily="34" charset="0"/>
                  <a:sym typeface="Roboto" pitchFamily="2" charset="0"/>
                </a:rPr>
                <a:t>(листовой прокат, круг, трубы, др.),</a:t>
              </a:r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  ЦВЕТНЫЕ МЕТАЛЛЫ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AD89DC-9002-44CE-B8F0-59DDED0753B4}"/>
                </a:ext>
              </a:extLst>
            </p:cNvPr>
            <p:cNvSpPr txBox="1"/>
            <p:nvPr/>
          </p:nvSpPr>
          <p:spPr>
            <a:xfrm>
              <a:off x="3792145" y="413481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1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3FED212-8AA9-440E-AA0C-FAF3A5E1BE01}"/>
              </a:ext>
            </a:extLst>
          </p:cNvPr>
          <p:cNvGrpSpPr/>
          <p:nvPr/>
        </p:nvGrpSpPr>
        <p:grpSpPr>
          <a:xfrm>
            <a:off x="4144447" y="1584188"/>
            <a:ext cx="6363315" cy="1018099"/>
            <a:chOff x="3792145" y="1607371"/>
            <a:chExt cx="6363315" cy="101809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FAA464-7CCA-4BE4-A079-B6B17D14719E}"/>
                </a:ext>
              </a:extLst>
            </p:cNvPr>
            <p:cNvSpPr txBox="1"/>
            <p:nvPr/>
          </p:nvSpPr>
          <p:spPr>
            <a:xfrm>
              <a:off x="4348426" y="2034437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КАБЕЛЬНО-ПРОВОДНИКОВАЯ ПРОДУКЦИЯ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86719F-E189-43BD-B307-C0B5D3110D0D}"/>
                </a:ext>
              </a:extLst>
            </p:cNvPr>
            <p:cNvSpPr txBox="1"/>
            <p:nvPr/>
          </p:nvSpPr>
          <p:spPr>
            <a:xfrm>
              <a:off x="3792145" y="1607371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2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AF0C701-6CE3-4481-9EA3-81B11821F5E4}"/>
              </a:ext>
            </a:extLst>
          </p:cNvPr>
          <p:cNvGrpSpPr/>
          <p:nvPr/>
        </p:nvGrpSpPr>
        <p:grpSpPr>
          <a:xfrm>
            <a:off x="4144447" y="2680173"/>
            <a:ext cx="6363315" cy="1018099"/>
            <a:chOff x="3792145" y="2861613"/>
            <a:chExt cx="6363315" cy="10180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406E00-CDC6-4252-AF1C-7261E7AB90A2}"/>
                </a:ext>
              </a:extLst>
            </p:cNvPr>
            <p:cNvSpPr txBox="1"/>
            <p:nvPr/>
          </p:nvSpPr>
          <p:spPr>
            <a:xfrm>
              <a:off x="4348426" y="3231690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УГОЛЬ</a:t>
              </a:r>
              <a:r>
                <a:rPr lang="en-US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,</a:t>
              </a:r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 КОКС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145989-EBD8-4137-ADA3-ADCFB7FC2453}"/>
                </a:ext>
              </a:extLst>
            </p:cNvPr>
            <p:cNvSpPr txBox="1"/>
            <p:nvPr/>
          </p:nvSpPr>
          <p:spPr>
            <a:xfrm>
              <a:off x="3792145" y="2861613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3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49215F8-5B3D-451A-87C3-C0FC0D70B434}"/>
              </a:ext>
            </a:extLst>
          </p:cNvPr>
          <p:cNvGrpSpPr/>
          <p:nvPr/>
        </p:nvGrpSpPr>
        <p:grpSpPr>
          <a:xfrm>
            <a:off x="4144447" y="3776157"/>
            <a:ext cx="6363315" cy="1018099"/>
            <a:chOff x="3792145" y="4226994"/>
            <a:chExt cx="6363315" cy="10180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9FB1138-CD01-448E-A3FA-DD2F9270B58F}"/>
                </a:ext>
              </a:extLst>
            </p:cNvPr>
            <p:cNvSpPr txBox="1"/>
            <p:nvPr/>
          </p:nvSpPr>
          <p:spPr>
            <a:xfrm>
              <a:off x="4348426" y="4641472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ЭЛЕКТРОТЕХНИЧЕСКАЯ ПРОДУКЦИЯ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AF5D3A-FA29-44F3-9038-87F2850A2D14}"/>
                </a:ext>
              </a:extLst>
            </p:cNvPr>
            <p:cNvSpPr txBox="1"/>
            <p:nvPr/>
          </p:nvSpPr>
          <p:spPr>
            <a:xfrm>
              <a:off x="3792145" y="4226994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4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sp>
        <p:nvSpPr>
          <p:cNvPr id="38" name="Прямоугольник 26">
            <a:extLst>
              <a:ext uri="{FF2B5EF4-FFF2-40B4-BE49-F238E27FC236}">
                <a16:creationId xmlns:a16="http://schemas.microsoft.com/office/drawing/2014/main" id="{C6AD7EE4-EAA3-4823-A023-0BE08C7CCCC2}"/>
              </a:ext>
            </a:extLst>
          </p:cNvPr>
          <p:cNvSpPr/>
          <p:nvPr/>
        </p:nvSpPr>
        <p:spPr>
          <a:xfrm>
            <a:off x="3127169" y="5284540"/>
            <a:ext cx="8758638" cy="1259229"/>
          </a:xfrm>
          <a:custGeom>
            <a:avLst/>
            <a:gdLst>
              <a:gd name="connsiteX0" fmla="*/ 0 w 4365303"/>
              <a:gd name="connsiteY0" fmla="*/ 0 h 3628869"/>
              <a:gd name="connsiteX1" fmla="*/ 4365303 w 4365303"/>
              <a:gd name="connsiteY1" fmla="*/ 0 h 3628869"/>
              <a:gd name="connsiteX2" fmla="*/ 4365303 w 4365303"/>
              <a:gd name="connsiteY2" fmla="*/ 3628869 h 3628869"/>
              <a:gd name="connsiteX3" fmla="*/ 0 w 4365303"/>
              <a:gd name="connsiteY3" fmla="*/ 3628869 h 3628869"/>
              <a:gd name="connsiteX4" fmla="*/ 0 w 4365303"/>
              <a:gd name="connsiteY4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0 w 4370959"/>
              <a:gd name="connsiteY5" fmla="*/ 630162 h 3628869"/>
              <a:gd name="connsiteX0" fmla="*/ 35368 w 4406327"/>
              <a:gd name="connsiteY0" fmla="*/ 538722 h 3628869"/>
              <a:gd name="connsiteX1" fmla="*/ 41024 w 4406327"/>
              <a:gd name="connsiteY1" fmla="*/ 0 h 3628869"/>
              <a:gd name="connsiteX2" fmla="*/ 4406327 w 4406327"/>
              <a:gd name="connsiteY2" fmla="*/ 0 h 3628869"/>
              <a:gd name="connsiteX3" fmla="*/ 4406327 w 4406327"/>
              <a:gd name="connsiteY3" fmla="*/ 3628869 h 3628869"/>
              <a:gd name="connsiteX4" fmla="*/ 41024 w 4406327"/>
              <a:gd name="connsiteY4" fmla="*/ 3628869 h 3628869"/>
              <a:gd name="connsiteX5" fmla="*/ 39940 w 4406327"/>
              <a:gd name="connsiteY5" fmla="*/ 176401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1764018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264641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102047 w 4473006"/>
              <a:gd name="connsiteY0" fmla="*/ 538722 h 3628869"/>
              <a:gd name="connsiteX1" fmla="*/ 107703 w 4473006"/>
              <a:gd name="connsiteY1" fmla="*/ 0 h 3628869"/>
              <a:gd name="connsiteX2" fmla="*/ 4473006 w 4473006"/>
              <a:gd name="connsiteY2" fmla="*/ 0 h 3628869"/>
              <a:gd name="connsiteX3" fmla="*/ 4473006 w 4473006"/>
              <a:gd name="connsiteY3" fmla="*/ 3628869 h 3628869"/>
              <a:gd name="connsiteX4" fmla="*/ 107703 w 4473006"/>
              <a:gd name="connsiteY4" fmla="*/ 3628869 h 3628869"/>
              <a:gd name="connsiteX5" fmla="*/ 129479 w 4473006"/>
              <a:gd name="connsiteY5" fmla="*/ 1969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7432 w 4370959"/>
              <a:gd name="connsiteY5" fmla="*/ 1969758 h 3628869"/>
              <a:gd name="connsiteX0" fmla="*/ 2445 w 4373404"/>
              <a:gd name="connsiteY0" fmla="*/ 538722 h 3648723"/>
              <a:gd name="connsiteX1" fmla="*/ 8101 w 4373404"/>
              <a:gd name="connsiteY1" fmla="*/ 0 h 3648723"/>
              <a:gd name="connsiteX2" fmla="*/ 4373404 w 4373404"/>
              <a:gd name="connsiteY2" fmla="*/ 0 h 3648723"/>
              <a:gd name="connsiteX3" fmla="*/ 4373404 w 4373404"/>
              <a:gd name="connsiteY3" fmla="*/ 3628869 h 3648723"/>
              <a:gd name="connsiteX4" fmla="*/ 8101 w 4373404"/>
              <a:gd name="connsiteY4" fmla="*/ 3628869 h 3648723"/>
              <a:gd name="connsiteX5" fmla="*/ 2445 w 4373404"/>
              <a:gd name="connsiteY5" fmla="*/ 2966454 h 364872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0 w 4370959"/>
              <a:gd name="connsiteY5" fmla="*/ 296645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3112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114300 w 4370959"/>
              <a:gd name="connsiteY5" fmla="*/ 234466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215862 w 4586821"/>
              <a:gd name="connsiteY0" fmla="*/ 538722 h 3628869"/>
              <a:gd name="connsiteX1" fmla="*/ 221518 w 4586821"/>
              <a:gd name="connsiteY1" fmla="*/ 0 h 3628869"/>
              <a:gd name="connsiteX2" fmla="*/ 4586821 w 4586821"/>
              <a:gd name="connsiteY2" fmla="*/ 0 h 3628869"/>
              <a:gd name="connsiteX3" fmla="*/ 4586821 w 4586821"/>
              <a:gd name="connsiteY3" fmla="*/ 3628869 h 3628869"/>
              <a:gd name="connsiteX4" fmla="*/ 221518 w 4586821"/>
              <a:gd name="connsiteY4" fmla="*/ 3628869 h 3628869"/>
              <a:gd name="connsiteX5" fmla="*/ 188430 w 4586821"/>
              <a:gd name="connsiteY5" fmla="*/ 3117330 h 3628869"/>
              <a:gd name="connsiteX0" fmla="*/ 161961 w 4532920"/>
              <a:gd name="connsiteY0" fmla="*/ 538722 h 3628869"/>
              <a:gd name="connsiteX1" fmla="*/ 167617 w 4532920"/>
              <a:gd name="connsiteY1" fmla="*/ 0 h 3628869"/>
              <a:gd name="connsiteX2" fmla="*/ 4532920 w 4532920"/>
              <a:gd name="connsiteY2" fmla="*/ 0 h 3628869"/>
              <a:gd name="connsiteX3" fmla="*/ 4532920 w 4532920"/>
              <a:gd name="connsiteY3" fmla="*/ 3628869 h 3628869"/>
              <a:gd name="connsiteX4" fmla="*/ 167617 w 4532920"/>
              <a:gd name="connsiteY4" fmla="*/ 3628869 h 3628869"/>
              <a:gd name="connsiteX5" fmla="*/ 207681 w 4532920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71106 w 4442065"/>
              <a:gd name="connsiteY0" fmla="*/ 538722 h 3628869"/>
              <a:gd name="connsiteX1" fmla="*/ 76762 w 4442065"/>
              <a:gd name="connsiteY1" fmla="*/ 0 h 3628869"/>
              <a:gd name="connsiteX2" fmla="*/ 4442065 w 4442065"/>
              <a:gd name="connsiteY2" fmla="*/ 0 h 3628869"/>
              <a:gd name="connsiteX3" fmla="*/ 4442065 w 4442065"/>
              <a:gd name="connsiteY3" fmla="*/ 3628869 h 3628869"/>
              <a:gd name="connsiteX4" fmla="*/ 76762 w 4442065"/>
              <a:gd name="connsiteY4" fmla="*/ 3628869 h 3628869"/>
              <a:gd name="connsiteX5" fmla="*/ 116826 w 4442065"/>
              <a:gd name="connsiteY5" fmla="*/ 3172194 h 3628869"/>
              <a:gd name="connsiteX0" fmla="*/ 374 w 4371333"/>
              <a:gd name="connsiteY0" fmla="*/ 538722 h 3628869"/>
              <a:gd name="connsiteX1" fmla="*/ 6030 w 4371333"/>
              <a:gd name="connsiteY1" fmla="*/ 0 h 3628869"/>
              <a:gd name="connsiteX2" fmla="*/ 4371333 w 4371333"/>
              <a:gd name="connsiteY2" fmla="*/ 0 h 3628869"/>
              <a:gd name="connsiteX3" fmla="*/ 4371333 w 4371333"/>
              <a:gd name="connsiteY3" fmla="*/ 3628869 h 3628869"/>
              <a:gd name="connsiteX4" fmla="*/ 6030 w 4371333"/>
              <a:gd name="connsiteY4" fmla="*/ 3628869 h 3628869"/>
              <a:gd name="connsiteX5" fmla="*/ 46094 w 4371333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864 w 4425823"/>
              <a:gd name="connsiteY0" fmla="*/ 538722 h 3628869"/>
              <a:gd name="connsiteX1" fmla="*/ 60520 w 4425823"/>
              <a:gd name="connsiteY1" fmla="*/ 0 h 3628869"/>
              <a:gd name="connsiteX2" fmla="*/ 4425823 w 4425823"/>
              <a:gd name="connsiteY2" fmla="*/ 0 h 3628869"/>
              <a:gd name="connsiteX3" fmla="*/ 4425823 w 4425823"/>
              <a:gd name="connsiteY3" fmla="*/ 3628869 h 3628869"/>
              <a:gd name="connsiteX4" fmla="*/ 60520 w 4425823"/>
              <a:gd name="connsiteY4" fmla="*/ 3628869 h 3628869"/>
              <a:gd name="connsiteX5" fmla="*/ 0 w 4425823"/>
              <a:gd name="connsiteY5" fmla="*/ 2779002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78808 w 4370959"/>
              <a:gd name="connsiteY6" fmla="*/ 3011649 h 3628869"/>
              <a:gd name="connsiteX0" fmla="*/ 0 w 4370959"/>
              <a:gd name="connsiteY0" fmla="*/ 538722 h 3633966"/>
              <a:gd name="connsiteX1" fmla="*/ 5656 w 4370959"/>
              <a:gd name="connsiteY1" fmla="*/ 0 h 3633966"/>
              <a:gd name="connsiteX2" fmla="*/ 4370959 w 4370959"/>
              <a:gd name="connsiteY2" fmla="*/ 0 h 3633966"/>
              <a:gd name="connsiteX3" fmla="*/ 4370959 w 4370959"/>
              <a:gd name="connsiteY3" fmla="*/ 3628869 h 3633966"/>
              <a:gd name="connsiteX4" fmla="*/ 507491 w 4370959"/>
              <a:gd name="connsiteY4" fmla="*/ 3624822 h 3633966"/>
              <a:gd name="connsiteX5" fmla="*/ 36575 w 4370959"/>
              <a:gd name="connsiteY5" fmla="*/ 3633966 h 3633966"/>
              <a:gd name="connsiteX6" fmla="*/ 78808 w 4370959"/>
              <a:gd name="connsiteY6" fmla="*/ 3011649 h 3633966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8808 w 4370959"/>
              <a:gd name="connsiteY6" fmla="*/ 3011649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87952 w 4370959"/>
              <a:gd name="connsiteY6" fmla="*/ 3212817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4236 w 4370959"/>
              <a:gd name="connsiteY6" fmla="*/ 3107661 h 3629394"/>
              <a:gd name="connsiteX0" fmla="*/ 41157 w 4412116"/>
              <a:gd name="connsiteY0" fmla="*/ 538722 h 3628869"/>
              <a:gd name="connsiteX1" fmla="*/ 46813 w 4412116"/>
              <a:gd name="connsiteY1" fmla="*/ 0 h 3628869"/>
              <a:gd name="connsiteX2" fmla="*/ 4412116 w 4412116"/>
              <a:gd name="connsiteY2" fmla="*/ 0 h 3628869"/>
              <a:gd name="connsiteX3" fmla="*/ 4412116 w 4412116"/>
              <a:gd name="connsiteY3" fmla="*/ 3628869 h 3628869"/>
              <a:gd name="connsiteX4" fmla="*/ 548648 w 4412116"/>
              <a:gd name="connsiteY4" fmla="*/ 3624822 h 3628869"/>
              <a:gd name="connsiteX5" fmla="*/ 8 w 4412116"/>
              <a:gd name="connsiteY5" fmla="*/ 3624822 h 3628869"/>
              <a:gd name="connsiteX6" fmla="*/ 115393 w 4412116"/>
              <a:gd name="connsiteY6" fmla="*/ 3107661 h 3628869"/>
              <a:gd name="connsiteX0" fmla="*/ 41225 w 4412184"/>
              <a:gd name="connsiteY0" fmla="*/ 538722 h 3628869"/>
              <a:gd name="connsiteX1" fmla="*/ 46881 w 4412184"/>
              <a:gd name="connsiteY1" fmla="*/ 0 h 3628869"/>
              <a:gd name="connsiteX2" fmla="*/ 4412184 w 4412184"/>
              <a:gd name="connsiteY2" fmla="*/ 0 h 3628869"/>
              <a:gd name="connsiteX3" fmla="*/ 4412184 w 4412184"/>
              <a:gd name="connsiteY3" fmla="*/ 3628869 h 3628869"/>
              <a:gd name="connsiteX4" fmla="*/ 548716 w 4412184"/>
              <a:gd name="connsiteY4" fmla="*/ 3624822 h 3628869"/>
              <a:gd name="connsiteX5" fmla="*/ 76 w 4412184"/>
              <a:gd name="connsiteY5" fmla="*/ 3624822 h 3628869"/>
              <a:gd name="connsiteX6" fmla="*/ 10305 w 4412184"/>
              <a:gd name="connsiteY6" fmla="*/ 3071085 h 3628869"/>
              <a:gd name="connsiteX0" fmla="*/ 30920 w 4401879"/>
              <a:gd name="connsiteY0" fmla="*/ 538722 h 3628869"/>
              <a:gd name="connsiteX1" fmla="*/ 36576 w 4401879"/>
              <a:gd name="connsiteY1" fmla="*/ 0 h 3628869"/>
              <a:gd name="connsiteX2" fmla="*/ 4401879 w 4401879"/>
              <a:gd name="connsiteY2" fmla="*/ 0 h 3628869"/>
              <a:gd name="connsiteX3" fmla="*/ 4401879 w 4401879"/>
              <a:gd name="connsiteY3" fmla="*/ 3628869 h 3628869"/>
              <a:gd name="connsiteX4" fmla="*/ 538411 w 4401879"/>
              <a:gd name="connsiteY4" fmla="*/ 3624822 h 3628869"/>
              <a:gd name="connsiteX5" fmla="*/ 17203 w 4401879"/>
              <a:gd name="connsiteY5" fmla="*/ 3624822 h 3628869"/>
              <a:gd name="connsiteX6" fmla="*/ 0 w 4401879"/>
              <a:gd name="connsiteY6" fmla="*/ 3071085 h 3628869"/>
              <a:gd name="connsiteX0" fmla="*/ 13833 w 4384792"/>
              <a:gd name="connsiteY0" fmla="*/ 538722 h 3628869"/>
              <a:gd name="connsiteX1" fmla="*/ 19489 w 4384792"/>
              <a:gd name="connsiteY1" fmla="*/ 0 h 3628869"/>
              <a:gd name="connsiteX2" fmla="*/ 4384792 w 4384792"/>
              <a:gd name="connsiteY2" fmla="*/ 0 h 3628869"/>
              <a:gd name="connsiteX3" fmla="*/ 4384792 w 4384792"/>
              <a:gd name="connsiteY3" fmla="*/ 3628869 h 3628869"/>
              <a:gd name="connsiteX4" fmla="*/ 521324 w 4384792"/>
              <a:gd name="connsiteY4" fmla="*/ 3624822 h 3628869"/>
              <a:gd name="connsiteX5" fmla="*/ 116 w 4384792"/>
              <a:gd name="connsiteY5" fmla="*/ 3624822 h 3628869"/>
              <a:gd name="connsiteX6" fmla="*/ 5773 w 4384792"/>
              <a:gd name="connsiteY6" fmla="*/ 3075657 h 3628869"/>
              <a:gd name="connsiteX0" fmla="*/ 17204 w 4388163"/>
              <a:gd name="connsiteY0" fmla="*/ 538722 h 3628869"/>
              <a:gd name="connsiteX1" fmla="*/ 22860 w 4388163"/>
              <a:gd name="connsiteY1" fmla="*/ 0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8163" h="3628869">
                <a:moveTo>
                  <a:pt x="17204" y="538722"/>
                </a:moveTo>
                <a:cubicBezTo>
                  <a:pt x="19089" y="359148"/>
                  <a:pt x="20975" y="179574"/>
                  <a:pt x="22860" y="0"/>
                </a:cubicBezTo>
                <a:lnTo>
                  <a:pt x="4388163" y="0"/>
                </a:lnTo>
                <a:lnTo>
                  <a:pt x="4388163" y="3628869"/>
                </a:lnTo>
                <a:lnTo>
                  <a:pt x="524695" y="3624822"/>
                </a:lnTo>
                <a:lnTo>
                  <a:pt x="3487" y="3624822"/>
                </a:lnTo>
                <a:cubicBezTo>
                  <a:pt x="2325" y="3485963"/>
                  <a:pt x="1162" y="3214516"/>
                  <a:pt x="0" y="3075657"/>
                </a:cubicBezTo>
              </a:path>
            </a:pathLst>
          </a:custGeom>
          <a:noFill/>
          <a:ln w="76200" cmpd="sng">
            <a:solidFill>
              <a:srgbClr val="686C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9393F4-8B96-4245-AA79-E16870D8257D}"/>
              </a:ext>
            </a:extLst>
          </p:cNvPr>
          <p:cNvSpPr txBox="1"/>
          <p:nvPr/>
        </p:nvSpPr>
        <p:spPr>
          <a:xfrm>
            <a:off x="3286682" y="5498655"/>
            <a:ext cx="8692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Реализуется </a:t>
            </a:r>
            <a:r>
              <a:rPr lang="ru-RU" sz="2400" b="1" dirty="0">
                <a:solidFill>
                  <a:srgbClr val="4472C4"/>
                </a:solidFill>
                <a:latin typeface="Arial" panose="020B0604020202020204" pitchFamily="34" charset="0"/>
                <a:cs typeface="Arial" pitchFamily="34" charset="0"/>
                <a:sym typeface="Roboto" pitchFamily="2" charset="0"/>
              </a:rPr>
              <a:t>25% </a:t>
            </a:r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черных металлов и изделий из них, закупаемых белорусскими предприятиями</a:t>
            </a:r>
          </a:p>
        </p:txBody>
      </p:sp>
      <p:graphicFrame>
        <p:nvGraphicFramePr>
          <p:cNvPr id="40" name="Объект 39">
            <a:extLst>
              <a:ext uri="{FF2B5EF4-FFF2-40B4-BE49-F238E27FC236}">
                <a16:creationId xmlns:a16="http://schemas.microsoft.com/office/drawing/2014/main" id="{D6BBF356-59BF-46F3-83B5-BF372AC945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03412"/>
              </p:ext>
            </p:extLst>
          </p:nvPr>
        </p:nvGraphicFramePr>
        <p:xfrm>
          <a:off x="1077535" y="1477339"/>
          <a:ext cx="624957" cy="624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8" name="CorelDRAW" r:id="rId7" imgW="817931" imgH="818061" progId="CorelDraw.Graphic.22">
                  <p:embed/>
                </p:oleObj>
              </mc:Choice>
              <mc:Fallback>
                <p:oleObj name="CorelDRAW" r:id="rId7" imgW="817931" imgH="818061" progId="CorelDraw.Graphic.22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1014EFDF-BF39-4BF5-A9B8-29C03863F4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7535" y="1477339"/>
                        <a:ext cx="624957" cy="624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050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C8CDD05-4C78-4F5A-A7FC-F22371E1C98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0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C8CDD05-4C78-4F5A-A7FC-F22371E1C9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9CE20E39-F36F-4DC9-B9DE-04A4A1292CF7}"/>
              </a:ext>
            </a:extLst>
          </p:cNvPr>
          <p:cNvSpPr txBox="1"/>
          <p:nvPr/>
        </p:nvSpPr>
        <p:spPr>
          <a:xfrm>
            <a:off x="-46885" y="2502799"/>
            <a:ext cx="295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Перспективные товары для реализации 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307B35-A6A8-47D3-B723-528AEAAE0706}"/>
              </a:ext>
            </a:extLst>
          </p:cNvPr>
          <p:cNvSpPr txBox="1"/>
          <p:nvPr/>
        </p:nvSpPr>
        <p:spPr>
          <a:xfrm>
            <a:off x="-9815" y="1720100"/>
            <a:ext cx="2874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ТОРГИ сельхозпродукция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A214500-0F2D-454C-9428-68B9FF90BAA8}"/>
              </a:ext>
            </a:extLst>
          </p:cNvPr>
          <p:cNvGrpSpPr/>
          <p:nvPr/>
        </p:nvGrpSpPr>
        <p:grpSpPr>
          <a:xfrm>
            <a:off x="4227802" y="207155"/>
            <a:ext cx="6634388" cy="1018099"/>
            <a:chOff x="4144447" y="488203"/>
            <a:chExt cx="6634388" cy="101809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BA7EA-184D-49AB-985C-C81F4DCF1FA4}"/>
                </a:ext>
              </a:extLst>
            </p:cNvPr>
            <p:cNvSpPr txBox="1"/>
            <p:nvPr/>
          </p:nvSpPr>
          <p:spPr>
            <a:xfrm>
              <a:off x="4700728" y="717681"/>
              <a:ext cx="6078107" cy="71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ЗЕРНОВЫЕ</a:t>
              </a:r>
            </a:p>
            <a:p>
              <a:r>
                <a:rPr lang="ru-RU" sz="2000" b="1" dirty="0">
                  <a:solidFill>
                    <a:srgbClr val="4472C4"/>
                  </a:solidFill>
                  <a:latin typeface="Arial" panose="020B0604020202020204" pitchFamily="34" charset="0"/>
                  <a:cs typeface="Arial" pitchFamily="34" charset="0"/>
                  <a:sym typeface="Roboto" pitchFamily="2" charset="0"/>
                </a:rPr>
                <a:t>(пшеница, кукуруза, ячмень, овес и др.)</a:t>
              </a:r>
              <a:endParaRPr lang="ru-RU" sz="2000" b="1" dirty="0">
                <a:solidFill>
                  <a:schemeClr val="tx2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AD89DC-9002-44CE-B8F0-59DDED0753B4}"/>
                </a:ext>
              </a:extLst>
            </p:cNvPr>
            <p:cNvSpPr txBox="1"/>
            <p:nvPr/>
          </p:nvSpPr>
          <p:spPr>
            <a:xfrm>
              <a:off x="4144447" y="488203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1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9552B01-F5C4-40B6-AA21-070AD3631AAF}"/>
              </a:ext>
            </a:extLst>
          </p:cNvPr>
          <p:cNvGrpSpPr/>
          <p:nvPr/>
        </p:nvGrpSpPr>
        <p:grpSpPr>
          <a:xfrm>
            <a:off x="4227802" y="1166897"/>
            <a:ext cx="6634388" cy="1018099"/>
            <a:chOff x="4144447" y="1584188"/>
            <a:chExt cx="6634388" cy="10180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3791A2-8094-4F00-8BD2-BE38E39EACD7}"/>
                </a:ext>
              </a:extLst>
            </p:cNvPr>
            <p:cNvSpPr txBox="1"/>
            <p:nvPr/>
          </p:nvSpPr>
          <p:spPr>
            <a:xfrm>
              <a:off x="4700728" y="1786783"/>
              <a:ext cx="6078107" cy="71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СЕМЕНА</a:t>
              </a:r>
            </a:p>
            <a:p>
              <a:r>
                <a:rPr lang="ru-RU" sz="2000" b="1" dirty="0">
                  <a:solidFill>
                    <a:srgbClr val="4472C4"/>
                  </a:solidFill>
                  <a:latin typeface="Arial" panose="020B0604020202020204" pitchFamily="34" charset="0"/>
                  <a:cs typeface="Arial" pitchFamily="34" charset="0"/>
                  <a:sym typeface="Roboto" pitchFamily="2" charset="0"/>
                </a:rPr>
                <a:t>(рапса, подсолнечника, льна, сои)</a:t>
              </a:r>
              <a:endParaRPr lang="ru-RU" sz="2000" b="1" dirty="0">
                <a:solidFill>
                  <a:schemeClr val="tx2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86719F-E189-43BD-B307-C0B5D3110D0D}"/>
                </a:ext>
              </a:extLst>
            </p:cNvPr>
            <p:cNvSpPr txBox="1"/>
            <p:nvPr/>
          </p:nvSpPr>
          <p:spPr>
            <a:xfrm>
              <a:off x="4144447" y="1584188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2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51420-AEBB-4FDC-8844-1D390C4DF6EC}"/>
              </a:ext>
            </a:extLst>
          </p:cNvPr>
          <p:cNvGrpSpPr/>
          <p:nvPr/>
        </p:nvGrpSpPr>
        <p:grpSpPr>
          <a:xfrm>
            <a:off x="4227802" y="2120426"/>
            <a:ext cx="6935696" cy="1018099"/>
            <a:chOff x="4144447" y="2680173"/>
            <a:chExt cx="6935696" cy="10180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A3BE51-1889-44A3-8BF5-E6DF5E8D1735}"/>
                </a:ext>
              </a:extLst>
            </p:cNvPr>
            <p:cNvSpPr txBox="1"/>
            <p:nvPr/>
          </p:nvSpPr>
          <p:spPr>
            <a:xfrm>
              <a:off x="4700728" y="2919908"/>
              <a:ext cx="6379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ШРОТ, КОРМА ДЛЯ С/Х, КОРМОВЫЕ ДОБАВКИ, ЖМЫХ СВЕКЛОВИЧНЫЙ, МЕЛАССА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145989-EBD8-4137-ADA3-ADCFB7FC2453}"/>
                </a:ext>
              </a:extLst>
            </p:cNvPr>
            <p:cNvSpPr txBox="1"/>
            <p:nvPr/>
          </p:nvSpPr>
          <p:spPr>
            <a:xfrm>
              <a:off x="4144447" y="2680173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3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8918CD9-CADC-40C5-8B3C-0792D0BDA564}"/>
              </a:ext>
            </a:extLst>
          </p:cNvPr>
          <p:cNvGrpSpPr/>
          <p:nvPr/>
        </p:nvGrpSpPr>
        <p:grpSpPr>
          <a:xfrm>
            <a:off x="4227802" y="3160805"/>
            <a:ext cx="6363315" cy="1018099"/>
            <a:chOff x="4144447" y="3776157"/>
            <a:chExt cx="6363315" cy="10180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9FB1138-CD01-448E-A3FA-DD2F9270B58F}"/>
                </a:ext>
              </a:extLst>
            </p:cNvPr>
            <p:cNvSpPr txBox="1"/>
            <p:nvPr/>
          </p:nvSpPr>
          <p:spPr>
            <a:xfrm>
              <a:off x="4700728" y="4166887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МАСЛО РАПСОВОЕ, ПОДСОЛНЕЧНОЕ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AF5D3A-FA29-44F3-9038-87F2850A2D14}"/>
                </a:ext>
              </a:extLst>
            </p:cNvPr>
            <p:cNvSpPr txBox="1"/>
            <p:nvPr/>
          </p:nvSpPr>
          <p:spPr>
            <a:xfrm>
              <a:off x="4144447" y="3776157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4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8F63954-027A-4237-8391-AE5829CD190E}"/>
              </a:ext>
            </a:extLst>
          </p:cNvPr>
          <p:cNvGrpSpPr/>
          <p:nvPr/>
        </p:nvGrpSpPr>
        <p:grpSpPr>
          <a:xfrm>
            <a:off x="4227802" y="4114333"/>
            <a:ext cx="6363315" cy="1018099"/>
            <a:chOff x="4144447" y="4395381"/>
            <a:chExt cx="6363315" cy="10180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E6CB4D1-8B31-477D-A4BA-DE2532D2AFE7}"/>
                </a:ext>
              </a:extLst>
            </p:cNvPr>
            <p:cNvSpPr txBox="1"/>
            <p:nvPr/>
          </p:nvSpPr>
          <p:spPr>
            <a:xfrm>
              <a:off x="4700728" y="4809859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МЯСО-МОЛОЧНАЯ ПРОДУКЦИЯ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5B2B6D-0572-4614-B5EA-0DB87335E7EC}"/>
                </a:ext>
              </a:extLst>
            </p:cNvPr>
            <p:cNvSpPr txBox="1"/>
            <p:nvPr/>
          </p:nvSpPr>
          <p:spPr>
            <a:xfrm>
              <a:off x="4144447" y="4395381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5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39393F4-8B96-4245-AA79-E16870D8257D}"/>
              </a:ext>
            </a:extLst>
          </p:cNvPr>
          <p:cNvSpPr txBox="1"/>
          <p:nvPr/>
        </p:nvSpPr>
        <p:spPr>
          <a:xfrm>
            <a:off x="3302516" y="5493922"/>
            <a:ext cx="86924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cs typeface="Arial" pitchFamily="34" charset="0"/>
                <a:sym typeface="Roboto" pitchFamily="2" charset="0"/>
              </a:rPr>
              <a:t>&gt;1400 АККРЕДИТОВАННЫХ АГРОПРОМЫШЛЕННЫХ КОМПАНИЙ </a:t>
            </a:r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из Республики Беларусь и европейских стран</a:t>
            </a:r>
          </a:p>
        </p:txBody>
      </p: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C2D97DE6-D590-4FDE-80AC-930A9D6F45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721557"/>
              </p:ext>
            </p:extLst>
          </p:nvPr>
        </p:nvGraphicFramePr>
        <p:xfrm>
          <a:off x="1058941" y="1060334"/>
          <a:ext cx="618316" cy="618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1" name="CorelDRAW" r:id="rId7" imgW="817931" imgH="818061" progId="CorelDraw.Graphic.22">
                  <p:embed/>
                </p:oleObj>
              </mc:Choice>
              <mc:Fallback>
                <p:oleObj name="CorelDRAW" r:id="rId7" imgW="817931" imgH="818061" progId="CorelDraw.Graphic.22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0FF1E1CA-B05F-47E8-963F-763A51FA0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58941" y="1060334"/>
                        <a:ext cx="618316" cy="618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26">
            <a:extLst>
              <a:ext uri="{FF2B5EF4-FFF2-40B4-BE49-F238E27FC236}">
                <a16:creationId xmlns:a16="http://schemas.microsoft.com/office/drawing/2014/main" id="{8F4DF4C1-F5A2-4A45-860A-D0FA132E39D9}"/>
              </a:ext>
            </a:extLst>
          </p:cNvPr>
          <p:cNvSpPr/>
          <p:nvPr/>
        </p:nvSpPr>
        <p:spPr>
          <a:xfrm>
            <a:off x="3131742" y="5284540"/>
            <a:ext cx="8754065" cy="1259229"/>
          </a:xfrm>
          <a:custGeom>
            <a:avLst/>
            <a:gdLst>
              <a:gd name="connsiteX0" fmla="*/ 0 w 4365303"/>
              <a:gd name="connsiteY0" fmla="*/ 0 h 3628869"/>
              <a:gd name="connsiteX1" fmla="*/ 4365303 w 4365303"/>
              <a:gd name="connsiteY1" fmla="*/ 0 h 3628869"/>
              <a:gd name="connsiteX2" fmla="*/ 4365303 w 4365303"/>
              <a:gd name="connsiteY2" fmla="*/ 3628869 h 3628869"/>
              <a:gd name="connsiteX3" fmla="*/ 0 w 4365303"/>
              <a:gd name="connsiteY3" fmla="*/ 3628869 h 3628869"/>
              <a:gd name="connsiteX4" fmla="*/ 0 w 4365303"/>
              <a:gd name="connsiteY4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0 w 4370959"/>
              <a:gd name="connsiteY5" fmla="*/ 630162 h 3628869"/>
              <a:gd name="connsiteX0" fmla="*/ 35368 w 4406327"/>
              <a:gd name="connsiteY0" fmla="*/ 538722 h 3628869"/>
              <a:gd name="connsiteX1" fmla="*/ 41024 w 4406327"/>
              <a:gd name="connsiteY1" fmla="*/ 0 h 3628869"/>
              <a:gd name="connsiteX2" fmla="*/ 4406327 w 4406327"/>
              <a:gd name="connsiteY2" fmla="*/ 0 h 3628869"/>
              <a:gd name="connsiteX3" fmla="*/ 4406327 w 4406327"/>
              <a:gd name="connsiteY3" fmla="*/ 3628869 h 3628869"/>
              <a:gd name="connsiteX4" fmla="*/ 41024 w 4406327"/>
              <a:gd name="connsiteY4" fmla="*/ 3628869 h 3628869"/>
              <a:gd name="connsiteX5" fmla="*/ 39940 w 4406327"/>
              <a:gd name="connsiteY5" fmla="*/ 176401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1764018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264641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102047 w 4473006"/>
              <a:gd name="connsiteY0" fmla="*/ 538722 h 3628869"/>
              <a:gd name="connsiteX1" fmla="*/ 107703 w 4473006"/>
              <a:gd name="connsiteY1" fmla="*/ 0 h 3628869"/>
              <a:gd name="connsiteX2" fmla="*/ 4473006 w 4473006"/>
              <a:gd name="connsiteY2" fmla="*/ 0 h 3628869"/>
              <a:gd name="connsiteX3" fmla="*/ 4473006 w 4473006"/>
              <a:gd name="connsiteY3" fmla="*/ 3628869 h 3628869"/>
              <a:gd name="connsiteX4" fmla="*/ 107703 w 4473006"/>
              <a:gd name="connsiteY4" fmla="*/ 3628869 h 3628869"/>
              <a:gd name="connsiteX5" fmla="*/ 129479 w 4473006"/>
              <a:gd name="connsiteY5" fmla="*/ 1969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7432 w 4370959"/>
              <a:gd name="connsiteY5" fmla="*/ 1969758 h 3628869"/>
              <a:gd name="connsiteX0" fmla="*/ 2445 w 4373404"/>
              <a:gd name="connsiteY0" fmla="*/ 538722 h 3648723"/>
              <a:gd name="connsiteX1" fmla="*/ 8101 w 4373404"/>
              <a:gd name="connsiteY1" fmla="*/ 0 h 3648723"/>
              <a:gd name="connsiteX2" fmla="*/ 4373404 w 4373404"/>
              <a:gd name="connsiteY2" fmla="*/ 0 h 3648723"/>
              <a:gd name="connsiteX3" fmla="*/ 4373404 w 4373404"/>
              <a:gd name="connsiteY3" fmla="*/ 3628869 h 3648723"/>
              <a:gd name="connsiteX4" fmla="*/ 8101 w 4373404"/>
              <a:gd name="connsiteY4" fmla="*/ 3628869 h 3648723"/>
              <a:gd name="connsiteX5" fmla="*/ 2445 w 4373404"/>
              <a:gd name="connsiteY5" fmla="*/ 2966454 h 364872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0 w 4370959"/>
              <a:gd name="connsiteY5" fmla="*/ 296645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3112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114300 w 4370959"/>
              <a:gd name="connsiteY5" fmla="*/ 234466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215862 w 4586821"/>
              <a:gd name="connsiteY0" fmla="*/ 538722 h 3628869"/>
              <a:gd name="connsiteX1" fmla="*/ 221518 w 4586821"/>
              <a:gd name="connsiteY1" fmla="*/ 0 h 3628869"/>
              <a:gd name="connsiteX2" fmla="*/ 4586821 w 4586821"/>
              <a:gd name="connsiteY2" fmla="*/ 0 h 3628869"/>
              <a:gd name="connsiteX3" fmla="*/ 4586821 w 4586821"/>
              <a:gd name="connsiteY3" fmla="*/ 3628869 h 3628869"/>
              <a:gd name="connsiteX4" fmla="*/ 221518 w 4586821"/>
              <a:gd name="connsiteY4" fmla="*/ 3628869 h 3628869"/>
              <a:gd name="connsiteX5" fmla="*/ 188430 w 4586821"/>
              <a:gd name="connsiteY5" fmla="*/ 3117330 h 3628869"/>
              <a:gd name="connsiteX0" fmla="*/ 161961 w 4532920"/>
              <a:gd name="connsiteY0" fmla="*/ 538722 h 3628869"/>
              <a:gd name="connsiteX1" fmla="*/ 167617 w 4532920"/>
              <a:gd name="connsiteY1" fmla="*/ 0 h 3628869"/>
              <a:gd name="connsiteX2" fmla="*/ 4532920 w 4532920"/>
              <a:gd name="connsiteY2" fmla="*/ 0 h 3628869"/>
              <a:gd name="connsiteX3" fmla="*/ 4532920 w 4532920"/>
              <a:gd name="connsiteY3" fmla="*/ 3628869 h 3628869"/>
              <a:gd name="connsiteX4" fmla="*/ 167617 w 4532920"/>
              <a:gd name="connsiteY4" fmla="*/ 3628869 h 3628869"/>
              <a:gd name="connsiteX5" fmla="*/ 207681 w 4532920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71106 w 4442065"/>
              <a:gd name="connsiteY0" fmla="*/ 538722 h 3628869"/>
              <a:gd name="connsiteX1" fmla="*/ 76762 w 4442065"/>
              <a:gd name="connsiteY1" fmla="*/ 0 h 3628869"/>
              <a:gd name="connsiteX2" fmla="*/ 4442065 w 4442065"/>
              <a:gd name="connsiteY2" fmla="*/ 0 h 3628869"/>
              <a:gd name="connsiteX3" fmla="*/ 4442065 w 4442065"/>
              <a:gd name="connsiteY3" fmla="*/ 3628869 h 3628869"/>
              <a:gd name="connsiteX4" fmla="*/ 76762 w 4442065"/>
              <a:gd name="connsiteY4" fmla="*/ 3628869 h 3628869"/>
              <a:gd name="connsiteX5" fmla="*/ 116826 w 4442065"/>
              <a:gd name="connsiteY5" fmla="*/ 3172194 h 3628869"/>
              <a:gd name="connsiteX0" fmla="*/ 374 w 4371333"/>
              <a:gd name="connsiteY0" fmla="*/ 538722 h 3628869"/>
              <a:gd name="connsiteX1" fmla="*/ 6030 w 4371333"/>
              <a:gd name="connsiteY1" fmla="*/ 0 h 3628869"/>
              <a:gd name="connsiteX2" fmla="*/ 4371333 w 4371333"/>
              <a:gd name="connsiteY2" fmla="*/ 0 h 3628869"/>
              <a:gd name="connsiteX3" fmla="*/ 4371333 w 4371333"/>
              <a:gd name="connsiteY3" fmla="*/ 3628869 h 3628869"/>
              <a:gd name="connsiteX4" fmla="*/ 6030 w 4371333"/>
              <a:gd name="connsiteY4" fmla="*/ 3628869 h 3628869"/>
              <a:gd name="connsiteX5" fmla="*/ 46094 w 4371333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864 w 4425823"/>
              <a:gd name="connsiteY0" fmla="*/ 538722 h 3628869"/>
              <a:gd name="connsiteX1" fmla="*/ 60520 w 4425823"/>
              <a:gd name="connsiteY1" fmla="*/ 0 h 3628869"/>
              <a:gd name="connsiteX2" fmla="*/ 4425823 w 4425823"/>
              <a:gd name="connsiteY2" fmla="*/ 0 h 3628869"/>
              <a:gd name="connsiteX3" fmla="*/ 4425823 w 4425823"/>
              <a:gd name="connsiteY3" fmla="*/ 3628869 h 3628869"/>
              <a:gd name="connsiteX4" fmla="*/ 60520 w 4425823"/>
              <a:gd name="connsiteY4" fmla="*/ 3628869 h 3628869"/>
              <a:gd name="connsiteX5" fmla="*/ 0 w 4425823"/>
              <a:gd name="connsiteY5" fmla="*/ 2779002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78808 w 4370959"/>
              <a:gd name="connsiteY6" fmla="*/ 3011649 h 3628869"/>
              <a:gd name="connsiteX0" fmla="*/ 0 w 4370959"/>
              <a:gd name="connsiteY0" fmla="*/ 538722 h 3633966"/>
              <a:gd name="connsiteX1" fmla="*/ 5656 w 4370959"/>
              <a:gd name="connsiteY1" fmla="*/ 0 h 3633966"/>
              <a:gd name="connsiteX2" fmla="*/ 4370959 w 4370959"/>
              <a:gd name="connsiteY2" fmla="*/ 0 h 3633966"/>
              <a:gd name="connsiteX3" fmla="*/ 4370959 w 4370959"/>
              <a:gd name="connsiteY3" fmla="*/ 3628869 h 3633966"/>
              <a:gd name="connsiteX4" fmla="*/ 507491 w 4370959"/>
              <a:gd name="connsiteY4" fmla="*/ 3624822 h 3633966"/>
              <a:gd name="connsiteX5" fmla="*/ 36575 w 4370959"/>
              <a:gd name="connsiteY5" fmla="*/ 3633966 h 3633966"/>
              <a:gd name="connsiteX6" fmla="*/ 78808 w 4370959"/>
              <a:gd name="connsiteY6" fmla="*/ 3011649 h 3633966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8808 w 4370959"/>
              <a:gd name="connsiteY6" fmla="*/ 3011649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87952 w 4370959"/>
              <a:gd name="connsiteY6" fmla="*/ 3212817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4236 w 4370959"/>
              <a:gd name="connsiteY6" fmla="*/ 3107661 h 3629394"/>
              <a:gd name="connsiteX0" fmla="*/ 41157 w 4412116"/>
              <a:gd name="connsiteY0" fmla="*/ 538722 h 3628869"/>
              <a:gd name="connsiteX1" fmla="*/ 46813 w 4412116"/>
              <a:gd name="connsiteY1" fmla="*/ 0 h 3628869"/>
              <a:gd name="connsiteX2" fmla="*/ 4412116 w 4412116"/>
              <a:gd name="connsiteY2" fmla="*/ 0 h 3628869"/>
              <a:gd name="connsiteX3" fmla="*/ 4412116 w 4412116"/>
              <a:gd name="connsiteY3" fmla="*/ 3628869 h 3628869"/>
              <a:gd name="connsiteX4" fmla="*/ 548648 w 4412116"/>
              <a:gd name="connsiteY4" fmla="*/ 3624822 h 3628869"/>
              <a:gd name="connsiteX5" fmla="*/ 8 w 4412116"/>
              <a:gd name="connsiteY5" fmla="*/ 3624822 h 3628869"/>
              <a:gd name="connsiteX6" fmla="*/ 115393 w 4412116"/>
              <a:gd name="connsiteY6" fmla="*/ 3107661 h 3628869"/>
              <a:gd name="connsiteX0" fmla="*/ 41225 w 4412184"/>
              <a:gd name="connsiteY0" fmla="*/ 538722 h 3628869"/>
              <a:gd name="connsiteX1" fmla="*/ 46881 w 4412184"/>
              <a:gd name="connsiteY1" fmla="*/ 0 h 3628869"/>
              <a:gd name="connsiteX2" fmla="*/ 4412184 w 4412184"/>
              <a:gd name="connsiteY2" fmla="*/ 0 h 3628869"/>
              <a:gd name="connsiteX3" fmla="*/ 4412184 w 4412184"/>
              <a:gd name="connsiteY3" fmla="*/ 3628869 h 3628869"/>
              <a:gd name="connsiteX4" fmla="*/ 548716 w 4412184"/>
              <a:gd name="connsiteY4" fmla="*/ 3624822 h 3628869"/>
              <a:gd name="connsiteX5" fmla="*/ 76 w 4412184"/>
              <a:gd name="connsiteY5" fmla="*/ 3624822 h 3628869"/>
              <a:gd name="connsiteX6" fmla="*/ 10305 w 4412184"/>
              <a:gd name="connsiteY6" fmla="*/ 3071085 h 3628869"/>
              <a:gd name="connsiteX0" fmla="*/ 30920 w 4401879"/>
              <a:gd name="connsiteY0" fmla="*/ 538722 h 3628869"/>
              <a:gd name="connsiteX1" fmla="*/ 36576 w 4401879"/>
              <a:gd name="connsiteY1" fmla="*/ 0 h 3628869"/>
              <a:gd name="connsiteX2" fmla="*/ 4401879 w 4401879"/>
              <a:gd name="connsiteY2" fmla="*/ 0 h 3628869"/>
              <a:gd name="connsiteX3" fmla="*/ 4401879 w 4401879"/>
              <a:gd name="connsiteY3" fmla="*/ 3628869 h 3628869"/>
              <a:gd name="connsiteX4" fmla="*/ 538411 w 4401879"/>
              <a:gd name="connsiteY4" fmla="*/ 3624822 h 3628869"/>
              <a:gd name="connsiteX5" fmla="*/ 17203 w 4401879"/>
              <a:gd name="connsiteY5" fmla="*/ 3624822 h 3628869"/>
              <a:gd name="connsiteX6" fmla="*/ 0 w 4401879"/>
              <a:gd name="connsiteY6" fmla="*/ 3071085 h 3628869"/>
              <a:gd name="connsiteX0" fmla="*/ 13833 w 4384792"/>
              <a:gd name="connsiteY0" fmla="*/ 538722 h 3628869"/>
              <a:gd name="connsiteX1" fmla="*/ 19489 w 4384792"/>
              <a:gd name="connsiteY1" fmla="*/ 0 h 3628869"/>
              <a:gd name="connsiteX2" fmla="*/ 4384792 w 4384792"/>
              <a:gd name="connsiteY2" fmla="*/ 0 h 3628869"/>
              <a:gd name="connsiteX3" fmla="*/ 4384792 w 4384792"/>
              <a:gd name="connsiteY3" fmla="*/ 3628869 h 3628869"/>
              <a:gd name="connsiteX4" fmla="*/ 521324 w 4384792"/>
              <a:gd name="connsiteY4" fmla="*/ 3624822 h 3628869"/>
              <a:gd name="connsiteX5" fmla="*/ 116 w 4384792"/>
              <a:gd name="connsiteY5" fmla="*/ 3624822 h 3628869"/>
              <a:gd name="connsiteX6" fmla="*/ 5773 w 4384792"/>
              <a:gd name="connsiteY6" fmla="*/ 3075657 h 3628869"/>
              <a:gd name="connsiteX0" fmla="*/ 17204 w 4388163"/>
              <a:gd name="connsiteY0" fmla="*/ 538722 h 3628869"/>
              <a:gd name="connsiteX1" fmla="*/ 22860 w 4388163"/>
              <a:gd name="connsiteY1" fmla="*/ 0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  <a:gd name="connsiteX0" fmla="*/ 17204 w 4388163"/>
              <a:gd name="connsiteY0" fmla="*/ 538722 h 3628869"/>
              <a:gd name="connsiteX1" fmla="*/ 15988 w 4388163"/>
              <a:gd name="connsiteY1" fmla="*/ 19764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  <a:gd name="connsiteX0" fmla="*/ 13874 w 4384833"/>
              <a:gd name="connsiteY0" fmla="*/ 538722 h 3628869"/>
              <a:gd name="connsiteX1" fmla="*/ 12658 w 4384833"/>
              <a:gd name="connsiteY1" fmla="*/ 19764 h 3628869"/>
              <a:gd name="connsiteX2" fmla="*/ 4384833 w 4384833"/>
              <a:gd name="connsiteY2" fmla="*/ 0 h 3628869"/>
              <a:gd name="connsiteX3" fmla="*/ 4384833 w 4384833"/>
              <a:gd name="connsiteY3" fmla="*/ 3628869 h 3628869"/>
              <a:gd name="connsiteX4" fmla="*/ 521365 w 4384833"/>
              <a:gd name="connsiteY4" fmla="*/ 3624822 h 3628869"/>
              <a:gd name="connsiteX5" fmla="*/ 157 w 4384833"/>
              <a:gd name="connsiteY5" fmla="*/ 3624822 h 3628869"/>
              <a:gd name="connsiteX6" fmla="*/ 3542 w 4384833"/>
              <a:gd name="connsiteY6" fmla="*/ 3062482 h 3628869"/>
              <a:gd name="connsiteX0" fmla="*/ 14913 w 4385872"/>
              <a:gd name="connsiteY0" fmla="*/ 538722 h 3628869"/>
              <a:gd name="connsiteX1" fmla="*/ 13697 w 4385872"/>
              <a:gd name="connsiteY1" fmla="*/ 19764 h 3628869"/>
              <a:gd name="connsiteX2" fmla="*/ 4385872 w 4385872"/>
              <a:gd name="connsiteY2" fmla="*/ 0 h 3628869"/>
              <a:gd name="connsiteX3" fmla="*/ 4385872 w 4385872"/>
              <a:gd name="connsiteY3" fmla="*/ 3628869 h 3628869"/>
              <a:gd name="connsiteX4" fmla="*/ 522404 w 4385872"/>
              <a:gd name="connsiteY4" fmla="*/ 3624822 h 3628869"/>
              <a:gd name="connsiteX5" fmla="*/ 1196 w 4385872"/>
              <a:gd name="connsiteY5" fmla="*/ 3624822 h 3628869"/>
              <a:gd name="connsiteX6" fmla="*/ 0 w 4385872"/>
              <a:gd name="connsiteY6" fmla="*/ 3062482 h 3628869"/>
              <a:gd name="connsiteX0" fmla="*/ 11477 w 4385872"/>
              <a:gd name="connsiteY0" fmla="*/ 551897 h 3628869"/>
              <a:gd name="connsiteX1" fmla="*/ 13697 w 4385872"/>
              <a:gd name="connsiteY1" fmla="*/ 19764 h 3628869"/>
              <a:gd name="connsiteX2" fmla="*/ 4385872 w 4385872"/>
              <a:gd name="connsiteY2" fmla="*/ 0 h 3628869"/>
              <a:gd name="connsiteX3" fmla="*/ 4385872 w 4385872"/>
              <a:gd name="connsiteY3" fmla="*/ 3628869 h 3628869"/>
              <a:gd name="connsiteX4" fmla="*/ 522404 w 4385872"/>
              <a:gd name="connsiteY4" fmla="*/ 3624822 h 3628869"/>
              <a:gd name="connsiteX5" fmla="*/ 1196 w 4385872"/>
              <a:gd name="connsiteY5" fmla="*/ 3624822 h 3628869"/>
              <a:gd name="connsiteX6" fmla="*/ 0 w 4385872"/>
              <a:gd name="connsiteY6" fmla="*/ 3062482 h 36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5872" h="3628869">
                <a:moveTo>
                  <a:pt x="11477" y="551897"/>
                </a:moveTo>
                <a:cubicBezTo>
                  <a:pt x="13362" y="372323"/>
                  <a:pt x="11812" y="199338"/>
                  <a:pt x="13697" y="19764"/>
                </a:cubicBezTo>
                <a:lnTo>
                  <a:pt x="4385872" y="0"/>
                </a:lnTo>
                <a:lnTo>
                  <a:pt x="4385872" y="3628869"/>
                </a:lnTo>
                <a:lnTo>
                  <a:pt x="522404" y="3624822"/>
                </a:lnTo>
                <a:lnTo>
                  <a:pt x="1196" y="3624822"/>
                </a:lnTo>
                <a:cubicBezTo>
                  <a:pt x="34" y="3485963"/>
                  <a:pt x="1162" y="3201341"/>
                  <a:pt x="0" y="3062482"/>
                </a:cubicBezTo>
              </a:path>
            </a:pathLst>
          </a:custGeom>
          <a:noFill/>
          <a:ln w="76200" cmpd="sng">
            <a:solidFill>
              <a:srgbClr val="686C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Google Shape;251;p28">
            <a:extLst>
              <a:ext uri="{FF2B5EF4-FFF2-40B4-BE49-F238E27FC236}">
                <a16:creationId xmlns:a16="http://schemas.microsoft.com/office/drawing/2014/main" id="{9407FDB3-CB06-44AD-A355-8CC66F56DBF6}"/>
              </a:ext>
            </a:extLst>
          </p:cNvPr>
          <p:cNvSpPr/>
          <p:nvPr/>
        </p:nvSpPr>
        <p:spPr>
          <a:xfrm>
            <a:off x="77961" y="5544477"/>
            <a:ext cx="1236460" cy="1201173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ru-RU" sz="1333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34" name="Google Shape;252;p28">
            <a:extLst>
              <a:ext uri="{FF2B5EF4-FFF2-40B4-BE49-F238E27FC236}">
                <a16:creationId xmlns:a16="http://schemas.microsoft.com/office/drawing/2014/main" id="{1ED5A487-607D-439B-9303-50075D25DF26}"/>
              </a:ext>
            </a:extLst>
          </p:cNvPr>
          <p:cNvSpPr/>
          <p:nvPr/>
        </p:nvSpPr>
        <p:spPr>
          <a:xfrm>
            <a:off x="1543093" y="5544476"/>
            <a:ext cx="1236460" cy="1201173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endParaRPr sz="24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sp>
        <p:nvSpPr>
          <p:cNvPr id="36" name="Google Shape;252;p28">
            <a:extLst>
              <a:ext uri="{FF2B5EF4-FFF2-40B4-BE49-F238E27FC236}">
                <a16:creationId xmlns:a16="http://schemas.microsoft.com/office/drawing/2014/main" id="{5E46479D-1C02-47F4-864A-B3F8CC0E7BEA}"/>
              </a:ext>
            </a:extLst>
          </p:cNvPr>
          <p:cNvSpPr/>
          <p:nvPr/>
        </p:nvSpPr>
        <p:spPr>
          <a:xfrm>
            <a:off x="86219" y="3562985"/>
            <a:ext cx="1236460" cy="1201173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endParaRPr sz="2400" dirty="0">
              <a:solidFill>
                <a:srgbClr val="FFFFFF"/>
              </a:solidFill>
              <a:latin typeface="Arial" panose="020B0604020202020204" pitchFamily="34" charset="0"/>
              <a:ea typeface="Roboto" pitchFamily="2" charset="0"/>
              <a:cs typeface="Nunito Sans"/>
              <a:sym typeface="Roboto" pitchFamily="2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BC7061C-F688-4AE7-A994-8150BFF65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06" y="4566049"/>
            <a:ext cx="1562177" cy="122453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0171BB6-7A4F-4B96-BA38-9753C5852A5E}"/>
              </a:ext>
            </a:extLst>
          </p:cNvPr>
          <p:cNvSpPr txBox="1"/>
          <p:nvPr/>
        </p:nvSpPr>
        <p:spPr>
          <a:xfrm>
            <a:off x="162994" y="3808100"/>
            <a:ext cx="1049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Шрот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45%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0D2FCE-BD2C-4845-839A-FC5B1EEEB917}"/>
              </a:ext>
            </a:extLst>
          </p:cNvPr>
          <p:cNvSpPr txBox="1"/>
          <p:nvPr/>
        </p:nvSpPr>
        <p:spPr>
          <a:xfrm>
            <a:off x="0" y="5752141"/>
            <a:ext cx="141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Кормовые добавки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15%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18D67B-ADF0-4434-B564-8638B6B3F3EE}"/>
              </a:ext>
            </a:extLst>
          </p:cNvPr>
          <p:cNvSpPr txBox="1"/>
          <p:nvPr/>
        </p:nvSpPr>
        <p:spPr>
          <a:xfrm>
            <a:off x="1346427" y="5695803"/>
            <a:ext cx="1672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Масло рапсовое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40%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8DC358-CF14-4167-B118-F59666A1EEB3}"/>
              </a:ext>
            </a:extLst>
          </p:cNvPr>
          <p:cNvSpPr txBox="1"/>
          <p:nvPr/>
        </p:nvSpPr>
        <p:spPr>
          <a:xfrm>
            <a:off x="1096031" y="4014754"/>
            <a:ext cx="2125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Рынок РБ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4E26A910-51FB-452B-A2F8-04827BBE164D}"/>
              </a:ext>
            </a:extLst>
          </p:cNvPr>
          <p:cNvCxnSpPr>
            <a:cxnSpLocks/>
          </p:cNvCxnSpPr>
          <p:nvPr/>
        </p:nvCxnSpPr>
        <p:spPr>
          <a:xfrm>
            <a:off x="323231" y="3350733"/>
            <a:ext cx="2200893" cy="0"/>
          </a:xfrm>
          <a:prstGeom prst="line">
            <a:avLst/>
          </a:prstGeom>
          <a:ln w="1905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76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C8CDD05-4C78-4F5A-A7FC-F22371E1C98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2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C8CDD05-4C78-4F5A-A7FC-F22371E1C9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9CE20E39-F36F-4DC9-B9DE-04A4A1292CF7}"/>
              </a:ext>
            </a:extLst>
          </p:cNvPr>
          <p:cNvSpPr txBox="1"/>
          <p:nvPr/>
        </p:nvSpPr>
        <p:spPr>
          <a:xfrm>
            <a:off x="-32550" y="3909337"/>
            <a:ext cx="2956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Перспективные товары для реализации 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307B35-A6A8-47D3-B723-528AEAAE0706}"/>
              </a:ext>
            </a:extLst>
          </p:cNvPr>
          <p:cNvSpPr txBox="1"/>
          <p:nvPr/>
        </p:nvSpPr>
        <p:spPr>
          <a:xfrm>
            <a:off x="0" y="2331820"/>
            <a:ext cx="2823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ТОРГИ промышленные и потребительские товары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A214500-0F2D-454C-9428-68B9FF90BAA8}"/>
              </a:ext>
            </a:extLst>
          </p:cNvPr>
          <p:cNvGrpSpPr/>
          <p:nvPr/>
        </p:nvGrpSpPr>
        <p:grpSpPr>
          <a:xfrm>
            <a:off x="3315033" y="138697"/>
            <a:ext cx="6641082" cy="1018099"/>
            <a:chOff x="4144447" y="488203"/>
            <a:chExt cx="6641082" cy="101809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BA7EA-184D-49AB-985C-C81F4DCF1FA4}"/>
                </a:ext>
              </a:extLst>
            </p:cNvPr>
            <p:cNvSpPr txBox="1"/>
            <p:nvPr/>
          </p:nvSpPr>
          <p:spPr>
            <a:xfrm>
              <a:off x="4707422" y="879742"/>
              <a:ext cx="6078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СТРОИТЕЛЬНЫЕ МАТЕРИАЛЫ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AD89DC-9002-44CE-B8F0-59DDED0753B4}"/>
                </a:ext>
              </a:extLst>
            </p:cNvPr>
            <p:cNvSpPr txBox="1"/>
            <p:nvPr/>
          </p:nvSpPr>
          <p:spPr>
            <a:xfrm>
              <a:off x="4144447" y="488203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1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9552B01-F5C4-40B6-AA21-070AD3631AAF}"/>
              </a:ext>
            </a:extLst>
          </p:cNvPr>
          <p:cNvGrpSpPr/>
          <p:nvPr/>
        </p:nvGrpSpPr>
        <p:grpSpPr>
          <a:xfrm>
            <a:off x="3315033" y="942713"/>
            <a:ext cx="6634388" cy="1018099"/>
            <a:chOff x="4144447" y="1584188"/>
            <a:chExt cx="6634388" cy="10180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3791A2-8094-4F00-8BD2-BE38E39EACD7}"/>
                </a:ext>
              </a:extLst>
            </p:cNvPr>
            <p:cNvSpPr txBox="1"/>
            <p:nvPr/>
          </p:nvSpPr>
          <p:spPr>
            <a:xfrm>
              <a:off x="4700728" y="1964121"/>
              <a:ext cx="6078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БЛОКИ, ЩЕБЕНЬ, ЦЕМЕНТ, БЕТОН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86719F-E189-43BD-B307-C0B5D3110D0D}"/>
                </a:ext>
              </a:extLst>
            </p:cNvPr>
            <p:cNvSpPr txBox="1"/>
            <p:nvPr/>
          </p:nvSpPr>
          <p:spPr>
            <a:xfrm>
              <a:off x="4144447" y="1584188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2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51420-AEBB-4FDC-8844-1D390C4DF6EC}"/>
              </a:ext>
            </a:extLst>
          </p:cNvPr>
          <p:cNvGrpSpPr/>
          <p:nvPr/>
        </p:nvGrpSpPr>
        <p:grpSpPr>
          <a:xfrm>
            <a:off x="3315033" y="1740516"/>
            <a:ext cx="6935696" cy="1018099"/>
            <a:chOff x="4144447" y="2680173"/>
            <a:chExt cx="6935696" cy="10180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A3BE51-1889-44A3-8BF5-E6DF5E8D1735}"/>
                </a:ext>
              </a:extLst>
            </p:cNvPr>
            <p:cNvSpPr txBox="1"/>
            <p:nvPr/>
          </p:nvSpPr>
          <p:spPr>
            <a:xfrm>
              <a:off x="4700728" y="3054189"/>
              <a:ext cx="63794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СПЕЦОДЕЖДА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145989-EBD8-4137-ADA3-ADCFB7FC2453}"/>
                </a:ext>
              </a:extLst>
            </p:cNvPr>
            <p:cNvSpPr txBox="1"/>
            <p:nvPr/>
          </p:nvSpPr>
          <p:spPr>
            <a:xfrm>
              <a:off x="4144447" y="2680173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3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8918CD9-CADC-40C5-8B3C-0792D0BDA564}"/>
              </a:ext>
            </a:extLst>
          </p:cNvPr>
          <p:cNvGrpSpPr/>
          <p:nvPr/>
        </p:nvGrpSpPr>
        <p:grpSpPr>
          <a:xfrm>
            <a:off x="3315033" y="2538319"/>
            <a:ext cx="6363315" cy="1018099"/>
            <a:chOff x="4144447" y="3776157"/>
            <a:chExt cx="6363315" cy="10180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9FB1138-CD01-448E-A3FA-DD2F9270B58F}"/>
                </a:ext>
              </a:extLst>
            </p:cNvPr>
            <p:cNvSpPr txBox="1"/>
            <p:nvPr/>
          </p:nvSpPr>
          <p:spPr>
            <a:xfrm>
              <a:off x="4700728" y="4126978"/>
              <a:ext cx="580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САХАР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AF5D3A-FA29-44F3-9038-87F2850A2D14}"/>
                </a:ext>
              </a:extLst>
            </p:cNvPr>
            <p:cNvSpPr txBox="1"/>
            <p:nvPr/>
          </p:nvSpPr>
          <p:spPr>
            <a:xfrm>
              <a:off x="4144447" y="3776157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4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8F63954-027A-4237-8391-AE5829CD190E}"/>
              </a:ext>
            </a:extLst>
          </p:cNvPr>
          <p:cNvGrpSpPr/>
          <p:nvPr/>
        </p:nvGrpSpPr>
        <p:grpSpPr>
          <a:xfrm>
            <a:off x="3315033" y="3336123"/>
            <a:ext cx="8883662" cy="1018099"/>
            <a:chOff x="4144447" y="4395381"/>
            <a:chExt cx="8883662" cy="10180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E6CB4D1-8B31-477D-A4BA-DE2532D2AFE7}"/>
                </a:ext>
              </a:extLst>
            </p:cNvPr>
            <p:cNvSpPr txBox="1"/>
            <p:nvPr/>
          </p:nvSpPr>
          <p:spPr>
            <a:xfrm>
              <a:off x="4707422" y="4612784"/>
              <a:ext cx="83206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sym typeface="Roboto" pitchFamily="2" charset="0"/>
                </a:rPr>
                <a:t>ТИПОВОЕ ОБОРУДОВАНИЕ</a:t>
              </a:r>
            </a:p>
            <a:p>
              <a:r>
                <a:rPr lang="ru-RU" sz="2000" b="1" dirty="0">
                  <a:solidFill>
                    <a:srgbClr val="4472C4"/>
                  </a:solidFill>
                  <a:latin typeface="Arial" panose="020B0604020202020204" pitchFamily="34" charset="0"/>
                  <a:cs typeface="Arial" pitchFamily="34" charset="0"/>
                  <a:sym typeface="Roboto" pitchFamily="2" charset="0"/>
                </a:rPr>
                <a:t>(двигатели, резисторы, кондиционеры, водонагреватели и др.)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5B2B6D-0572-4614-B5EA-0DB87335E7EC}"/>
                </a:ext>
              </a:extLst>
            </p:cNvPr>
            <p:cNvSpPr txBox="1"/>
            <p:nvPr/>
          </p:nvSpPr>
          <p:spPr>
            <a:xfrm>
              <a:off x="4144447" y="4395381"/>
              <a:ext cx="595035" cy="1018099"/>
            </a:xfrm>
            <a:prstGeom prst="rect">
              <a:avLst/>
            </a:prstGeom>
            <a:noFill/>
          </p:spPr>
          <p:txBody>
            <a:bodyPr wrap="none" tIns="320040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ru-RU" sz="5750" dirty="0">
                  <a:solidFill>
                    <a:srgbClr val="8C8C8C"/>
                  </a:solidFill>
                  <a:latin typeface="Arial" panose="020B0604020202020204" pitchFamily="34" charset="0"/>
                  <a:sym typeface="Roboto" pitchFamily="2" charset="0"/>
                </a:rPr>
                <a:t>5</a:t>
              </a:r>
              <a:endParaRPr lang="en-US" sz="5750" dirty="0">
                <a:solidFill>
                  <a:srgbClr val="8C8C8C"/>
                </a:solidFill>
                <a:latin typeface="Arial" panose="020B0604020202020204" pitchFamily="34" charset="0"/>
                <a:sym typeface="Roboto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39393F4-8B96-4245-AA79-E16870D8257D}"/>
              </a:ext>
            </a:extLst>
          </p:cNvPr>
          <p:cNvSpPr txBox="1"/>
          <p:nvPr/>
        </p:nvSpPr>
        <p:spPr>
          <a:xfrm>
            <a:off x="3248727" y="4848255"/>
            <a:ext cx="8692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472C4"/>
                </a:solidFill>
                <a:latin typeface="Arial" panose="020B0604020202020204" pitchFamily="34" charset="0"/>
                <a:cs typeface="Arial" pitchFamily="34" charset="0"/>
                <a:sym typeface="Roboto" pitchFamily="2" charset="0"/>
              </a:rPr>
              <a:t>&gt; 3 000 </a:t>
            </a:r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sym typeface="Roboto" pitchFamily="2" charset="0"/>
              </a:rPr>
              <a:t>товарных позиций, торги </a:t>
            </a:r>
            <a:r>
              <a:rPr lang="ru-RU" sz="2400" b="1" dirty="0">
                <a:solidFill>
                  <a:srgbClr val="4472C4"/>
                </a:solidFill>
                <a:latin typeface="Arial" panose="020B0604020202020204" pitchFamily="34" charset="0"/>
                <a:cs typeface="Arial" pitchFamily="34" charset="0"/>
                <a:sym typeface="Roboto" pitchFamily="2" charset="0"/>
              </a:rPr>
              <a:t>24/7</a:t>
            </a:r>
          </a:p>
          <a:p>
            <a:pPr algn="ctr"/>
            <a:endParaRPr lang="ru-RU" sz="2400" b="1" dirty="0">
              <a:solidFill>
                <a:srgbClr val="4472C4"/>
              </a:solidFill>
              <a:latin typeface="Arial" panose="020B0604020202020204" pitchFamily="34" charset="0"/>
              <a:cs typeface="Arial" pitchFamily="34" charset="0"/>
              <a:sym typeface="Roboto" pitchFamily="2" charset="0"/>
            </a:endParaRPr>
          </a:p>
          <a:p>
            <a:pPr algn="ctr"/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sym typeface="Roboto" pitchFamily="2" charset="0"/>
              </a:rPr>
              <a:t>надежная точка входа </a:t>
            </a:r>
          </a:p>
          <a:p>
            <a:pPr algn="ctr"/>
            <a:r>
              <a:rPr lang="ru-RU" sz="2400" b="1" dirty="0">
                <a:solidFill>
                  <a:srgbClr val="2F4450"/>
                </a:solidFill>
                <a:latin typeface="Arial" panose="020B0604020202020204" pitchFamily="34" charset="0"/>
                <a:sym typeface="Roboto" pitchFamily="2" charset="0"/>
              </a:rPr>
              <a:t>на товарный рынок </a:t>
            </a:r>
            <a:r>
              <a:rPr lang="ru-RU" sz="2400" b="1" dirty="0">
                <a:solidFill>
                  <a:srgbClr val="4472C4"/>
                </a:solidFill>
                <a:latin typeface="Arial" panose="020B0604020202020204" pitchFamily="34" charset="0"/>
                <a:cs typeface="Arial" pitchFamily="34" charset="0"/>
                <a:sym typeface="Roboto" pitchFamily="2" charset="0"/>
              </a:rPr>
              <a:t>стран ЕАЭС и ЕС</a:t>
            </a:r>
          </a:p>
        </p:txBody>
      </p:sp>
      <p:sp>
        <p:nvSpPr>
          <p:cNvPr id="33" name="Прямоугольник 26">
            <a:extLst>
              <a:ext uri="{FF2B5EF4-FFF2-40B4-BE49-F238E27FC236}">
                <a16:creationId xmlns:a16="http://schemas.microsoft.com/office/drawing/2014/main" id="{8F4DF4C1-F5A2-4A45-860A-D0FA132E39D9}"/>
              </a:ext>
            </a:extLst>
          </p:cNvPr>
          <p:cNvSpPr/>
          <p:nvPr/>
        </p:nvSpPr>
        <p:spPr>
          <a:xfrm>
            <a:off x="3131742" y="4719954"/>
            <a:ext cx="8754065" cy="1823815"/>
          </a:xfrm>
          <a:custGeom>
            <a:avLst/>
            <a:gdLst>
              <a:gd name="connsiteX0" fmla="*/ 0 w 4365303"/>
              <a:gd name="connsiteY0" fmla="*/ 0 h 3628869"/>
              <a:gd name="connsiteX1" fmla="*/ 4365303 w 4365303"/>
              <a:gd name="connsiteY1" fmla="*/ 0 h 3628869"/>
              <a:gd name="connsiteX2" fmla="*/ 4365303 w 4365303"/>
              <a:gd name="connsiteY2" fmla="*/ 3628869 h 3628869"/>
              <a:gd name="connsiteX3" fmla="*/ 0 w 4365303"/>
              <a:gd name="connsiteY3" fmla="*/ 3628869 h 3628869"/>
              <a:gd name="connsiteX4" fmla="*/ 0 w 4365303"/>
              <a:gd name="connsiteY4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5656 w 4370959"/>
              <a:gd name="connsiteY0" fmla="*/ 0 h 3628869"/>
              <a:gd name="connsiteX1" fmla="*/ 4370959 w 4370959"/>
              <a:gd name="connsiteY1" fmla="*/ 0 h 3628869"/>
              <a:gd name="connsiteX2" fmla="*/ 4370959 w 4370959"/>
              <a:gd name="connsiteY2" fmla="*/ 3628869 h 3628869"/>
              <a:gd name="connsiteX3" fmla="*/ 5656 w 4370959"/>
              <a:gd name="connsiteY3" fmla="*/ 3628869 h 3628869"/>
              <a:gd name="connsiteX4" fmla="*/ 0 w 4370959"/>
              <a:gd name="connsiteY4" fmla="*/ 538722 h 3628869"/>
              <a:gd name="connsiteX5" fmla="*/ 5656 w 4370959"/>
              <a:gd name="connsiteY5" fmla="*/ 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0 w 4370959"/>
              <a:gd name="connsiteY5" fmla="*/ 630162 h 3628869"/>
              <a:gd name="connsiteX0" fmla="*/ 35368 w 4406327"/>
              <a:gd name="connsiteY0" fmla="*/ 538722 h 3628869"/>
              <a:gd name="connsiteX1" fmla="*/ 41024 w 4406327"/>
              <a:gd name="connsiteY1" fmla="*/ 0 h 3628869"/>
              <a:gd name="connsiteX2" fmla="*/ 4406327 w 4406327"/>
              <a:gd name="connsiteY2" fmla="*/ 0 h 3628869"/>
              <a:gd name="connsiteX3" fmla="*/ 4406327 w 4406327"/>
              <a:gd name="connsiteY3" fmla="*/ 3628869 h 3628869"/>
              <a:gd name="connsiteX4" fmla="*/ 41024 w 4406327"/>
              <a:gd name="connsiteY4" fmla="*/ 3628869 h 3628869"/>
              <a:gd name="connsiteX5" fmla="*/ 39940 w 4406327"/>
              <a:gd name="connsiteY5" fmla="*/ 176401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1764018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264641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83464 w 4370959"/>
              <a:gd name="connsiteY5" fmla="*/ 1951470 h 3628869"/>
              <a:gd name="connsiteX0" fmla="*/ 102047 w 4473006"/>
              <a:gd name="connsiteY0" fmla="*/ 538722 h 3628869"/>
              <a:gd name="connsiteX1" fmla="*/ 107703 w 4473006"/>
              <a:gd name="connsiteY1" fmla="*/ 0 h 3628869"/>
              <a:gd name="connsiteX2" fmla="*/ 4473006 w 4473006"/>
              <a:gd name="connsiteY2" fmla="*/ 0 h 3628869"/>
              <a:gd name="connsiteX3" fmla="*/ 4473006 w 4473006"/>
              <a:gd name="connsiteY3" fmla="*/ 3628869 h 3628869"/>
              <a:gd name="connsiteX4" fmla="*/ 107703 w 4473006"/>
              <a:gd name="connsiteY4" fmla="*/ 3628869 h 3628869"/>
              <a:gd name="connsiteX5" fmla="*/ 129479 w 4473006"/>
              <a:gd name="connsiteY5" fmla="*/ 1969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27432 w 4370959"/>
              <a:gd name="connsiteY5" fmla="*/ 1969758 h 3628869"/>
              <a:gd name="connsiteX0" fmla="*/ 2445 w 4373404"/>
              <a:gd name="connsiteY0" fmla="*/ 538722 h 3648723"/>
              <a:gd name="connsiteX1" fmla="*/ 8101 w 4373404"/>
              <a:gd name="connsiteY1" fmla="*/ 0 h 3648723"/>
              <a:gd name="connsiteX2" fmla="*/ 4373404 w 4373404"/>
              <a:gd name="connsiteY2" fmla="*/ 0 h 3648723"/>
              <a:gd name="connsiteX3" fmla="*/ 4373404 w 4373404"/>
              <a:gd name="connsiteY3" fmla="*/ 3628869 h 3648723"/>
              <a:gd name="connsiteX4" fmla="*/ 8101 w 4373404"/>
              <a:gd name="connsiteY4" fmla="*/ 3628869 h 3648723"/>
              <a:gd name="connsiteX5" fmla="*/ 2445 w 4373404"/>
              <a:gd name="connsiteY5" fmla="*/ 2966454 h 364872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0 w 4370959"/>
              <a:gd name="connsiteY5" fmla="*/ 296645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 w 4370959"/>
              <a:gd name="connsiteY5" fmla="*/ 3112758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114300 w 4370959"/>
              <a:gd name="connsiteY5" fmla="*/ 234466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4572 w 4375531"/>
              <a:gd name="connsiteY0" fmla="*/ 538722 h 3628869"/>
              <a:gd name="connsiteX1" fmla="*/ 10228 w 4375531"/>
              <a:gd name="connsiteY1" fmla="*/ 0 h 3628869"/>
              <a:gd name="connsiteX2" fmla="*/ 4375531 w 4375531"/>
              <a:gd name="connsiteY2" fmla="*/ 0 h 3628869"/>
              <a:gd name="connsiteX3" fmla="*/ 4375531 w 4375531"/>
              <a:gd name="connsiteY3" fmla="*/ 3628869 h 3628869"/>
              <a:gd name="connsiteX4" fmla="*/ 10228 w 4375531"/>
              <a:gd name="connsiteY4" fmla="*/ 3628869 h 3628869"/>
              <a:gd name="connsiteX5" fmla="*/ 0 w 4375531"/>
              <a:gd name="connsiteY5" fmla="*/ 300760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804672 w 4370959"/>
              <a:gd name="connsiteY5" fmla="*/ 2527542 h 3628869"/>
              <a:gd name="connsiteX0" fmla="*/ 215862 w 4586821"/>
              <a:gd name="connsiteY0" fmla="*/ 538722 h 3628869"/>
              <a:gd name="connsiteX1" fmla="*/ 221518 w 4586821"/>
              <a:gd name="connsiteY1" fmla="*/ 0 h 3628869"/>
              <a:gd name="connsiteX2" fmla="*/ 4586821 w 4586821"/>
              <a:gd name="connsiteY2" fmla="*/ 0 h 3628869"/>
              <a:gd name="connsiteX3" fmla="*/ 4586821 w 4586821"/>
              <a:gd name="connsiteY3" fmla="*/ 3628869 h 3628869"/>
              <a:gd name="connsiteX4" fmla="*/ 221518 w 4586821"/>
              <a:gd name="connsiteY4" fmla="*/ 3628869 h 3628869"/>
              <a:gd name="connsiteX5" fmla="*/ 188430 w 4586821"/>
              <a:gd name="connsiteY5" fmla="*/ 3117330 h 3628869"/>
              <a:gd name="connsiteX0" fmla="*/ 161961 w 4532920"/>
              <a:gd name="connsiteY0" fmla="*/ 538722 h 3628869"/>
              <a:gd name="connsiteX1" fmla="*/ 167617 w 4532920"/>
              <a:gd name="connsiteY1" fmla="*/ 0 h 3628869"/>
              <a:gd name="connsiteX2" fmla="*/ 4532920 w 4532920"/>
              <a:gd name="connsiteY2" fmla="*/ 0 h 3628869"/>
              <a:gd name="connsiteX3" fmla="*/ 4532920 w 4532920"/>
              <a:gd name="connsiteY3" fmla="*/ 3628869 h 3628869"/>
              <a:gd name="connsiteX4" fmla="*/ 167617 w 4532920"/>
              <a:gd name="connsiteY4" fmla="*/ 3628869 h 3628869"/>
              <a:gd name="connsiteX5" fmla="*/ 207681 w 4532920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71106 w 4442065"/>
              <a:gd name="connsiteY0" fmla="*/ 538722 h 3628869"/>
              <a:gd name="connsiteX1" fmla="*/ 76762 w 4442065"/>
              <a:gd name="connsiteY1" fmla="*/ 0 h 3628869"/>
              <a:gd name="connsiteX2" fmla="*/ 4442065 w 4442065"/>
              <a:gd name="connsiteY2" fmla="*/ 0 h 3628869"/>
              <a:gd name="connsiteX3" fmla="*/ 4442065 w 4442065"/>
              <a:gd name="connsiteY3" fmla="*/ 3628869 h 3628869"/>
              <a:gd name="connsiteX4" fmla="*/ 76762 w 4442065"/>
              <a:gd name="connsiteY4" fmla="*/ 3628869 h 3628869"/>
              <a:gd name="connsiteX5" fmla="*/ 116826 w 4442065"/>
              <a:gd name="connsiteY5" fmla="*/ 3172194 h 3628869"/>
              <a:gd name="connsiteX0" fmla="*/ 374 w 4371333"/>
              <a:gd name="connsiteY0" fmla="*/ 538722 h 3628869"/>
              <a:gd name="connsiteX1" fmla="*/ 6030 w 4371333"/>
              <a:gd name="connsiteY1" fmla="*/ 0 h 3628869"/>
              <a:gd name="connsiteX2" fmla="*/ 4371333 w 4371333"/>
              <a:gd name="connsiteY2" fmla="*/ 0 h 3628869"/>
              <a:gd name="connsiteX3" fmla="*/ 4371333 w 4371333"/>
              <a:gd name="connsiteY3" fmla="*/ 3628869 h 3628869"/>
              <a:gd name="connsiteX4" fmla="*/ 6030 w 4371333"/>
              <a:gd name="connsiteY4" fmla="*/ 3628869 h 3628869"/>
              <a:gd name="connsiteX5" fmla="*/ 46094 w 4371333"/>
              <a:gd name="connsiteY5" fmla="*/ 3172194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45720 w 4370959"/>
              <a:gd name="connsiteY5" fmla="*/ 3172194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949 w 4425908"/>
              <a:gd name="connsiteY0" fmla="*/ 538722 h 3628869"/>
              <a:gd name="connsiteX1" fmla="*/ 60605 w 4425908"/>
              <a:gd name="connsiteY1" fmla="*/ 0 h 3628869"/>
              <a:gd name="connsiteX2" fmla="*/ 4425908 w 4425908"/>
              <a:gd name="connsiteY2" fmla="*/ 0 h 3628869"/>
              <a:gd name="connsiteX3" fmla="*/ 4425908 w 4425908"/>
              <a:gd name="connsiteY3" fmla="*/ 3628869 h 3628869"/>
              <a:gd name="connsiteX4" fmla="*/ 60605 w 4425908"/>
              <a:gd name="connsiteY4" fmla="*/ 3628869 h 3628869"/>
              <a:gd name="connsiteX5" fmla="*/ 85 w 4425908"/>
              <a:gd name="connsiteY5" fmla="*/ 2779002 h 3628869"/>
              <a:gd name="connsiteX0" fmla="*/ 54864 w 4425823"/>
              <a:gd name="connsiteY0" fmla="*/ 538722 h 3628869"/>
              <a:gd name="connsiteX1" fmla="*/ 60520 w 4425823"/>
              <a:gd name="connsiteY1" fmla="*/ 0 h 3628869"/>
              <a:gd name="connsiteX2" fmla="*/ 4425823 w 4425823"/>
              <a:gd name="connsiteY2" fmla="*/ 0 h 3628869"/>
              <a:gd name="connsiteX3" fmla="*/ 4425823 w 4425823"/>
              <a:gd name="connsiteY3" fmla="*/ 3628869 h 3628869"/>
              <a:gd name="connsiteX4" fmla="*/ 60520 w 4425823"/>
              <a:gd name="connsiteY4" fmla="*/ 3628869 h 3628869"/>
              <a:gd name="connsiteX5" fmla="*/ 0 w 4425823"/>
              <a:gd name="connsiteY5" fmla="*/ 2779002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18288 w 4389247"/>
              <a:gd name="connsiteY0" fmla="*/ 538722 h 3628869"/>
              <a:gd name="connsiteX1" fmla="*/ 23944 w 4389247"/>
              <a:gd name="connsiteY1" fmla="*/ 0 h 3628869"/>
              <a:gd name="connsiteX2" fmla="*/ 4389247 w 4389247"/>
              <a:gd name="connsiteY2" fmla="*/ 0 h 3628869"/>
              <a:gd name="connsiteX3" fmla="*/ 4389247 w 4389247"/>
              <a:gd name="connsiteY3" fmla="*/ 3628869 h 3628869"/>
              <a:gd name="connsiteX4" fmla="*/ 23944 w 4389247"/>
              <a:gd name="connsiteY4" fmla="*/ 3628869 h 3628869"/>
              <a:gd name="connsiteX5" fmla="*/ 0 w 4389247"/>
              <a:gd name="connsiteY5" fmla="*/ 2925306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5" fmla="*/ 9144 w 4370959"/>
              <a:gd name="connsiteY5" fmla="*/ 3140190 h 3628869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30203"/>
              <a:gd name="connsiteX1" fmla="*/ 5656 w 4370959"/>
              <a:gd name="connsiteY1" fmla="*/ 0 h 3630203"/>
              <a:gd name="connsiteX2" fmla="*/ 4370959 w 4370959"/>
              <a:gd name="connsiteY2" fmla="*/ 0 h 3630203"/>
              <a:gd name="connsiteX3" fmla="*/ 4370959 w 4370959"/>
              <a:gd name="connsiteY3" fmla="*/ 3628869 h 3630203"/>
              <a:gd name="connsiteX4" fmla="*/ 5656 w 4370959"/>
              <a:gd name="connsiteY4" fmla="*/ 3628869 h 3630203"/>
              <a:gd name="connsiteX5" fmla="*/ 9144 w 4370959"/>
              <a:gd name="connsiteY5" fmla="*/ 3140190 h 3630203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656 w 4370959"/>
              <a:gd name="connsiteY4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379475 w 4370959"/>
              <a:gd name="connsiteY4" fmla="*/ 3624822 h 3628869"/>
              <a:gd name="connsiteX5" fmla="*/ 5656 w 4370959"/>
              <a:gd name="connsiteY5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5656 w 4370959"/>
              <a:gd name="connsiteY6" fmla="*/ 3628869 h 3628869"/>
              <a:gd name="connsiteX0" fmla="*/ 0 w 4370959"/>
              <a:gd name="connsiteY0" fmla="*/ 538722 h 3628869"/>
              <a:gd name="connsiteX1" fmla="*/ 5656 w 4370959"/>
              <a:gd name="connsiteY1" fmla="*/ 0 h 3628869"/>
              <a:gd name="connsiteX2" fmla="*/ 4370959 w 4370959"/>
              <a:gd name="connsiteY2" fmla="*/ 0 h 3628869"/>
              <a:gd name="connsiteX3" fmla="*/ 4370959 w 4370959"/>
              <a:gd name="connsiteY3" fmla="*/ 3628869 h 3628869"/>
              <a:gd name="connsiteX4" fmla="*/ 507491 w 4370959"/>
              <a:gd name="connsiteY4" fmla="*/ 3624822 h 3628869"/>
              <a:gd name="connsiteX5" fmla="*/ 379475 w 4370959"/>
              <a:gd name="connsiteY5" fmla="*/ 3624822 h 3628869"/>
              <a:gd name="connsiteX6" fmla="*/ 78808 w 4370959"/>
              <a:gd name="connsiteY6" fmla="*/ 3011649 h 3628869"/>
              <a:gd name="connsiteX0" fmla="*/ 0 w 4370959"/>
              <a:gd name="connsiteY0" fmla="*/ 538722 h 3633966"/>
              <a:gd name="connsiteX1" fmla="*/ 5656 w 4370959"/>
              <a:gd name="connsiteY1" fmla="*/ 0 h 3633966"/>
              <a:gd name="connsiteX2" fmla="*/ 4370959 w 4370959"/>
              <a:gd name="connsiteY2" fmla="*/ 0 h 3633966"/>
              <a:gd name="connsiteX3" fmla="*/ 4370959 w 4370959"/>
              <a:gd name="connsiteY3" fmla="*/ 3628869 h 3633966"/>
              <a:gd name="connsiteX4" fmla="*/ 507491 w 4370959"/>
              <a:gd name="connsiteY4" fmla="*/ 3624822 h 3633966"/>
              <a:gd name="connsiteX5" fmla="*/ 36575 w 4370959"/>
              <a:gd name="connsiteY5" fmla="*/ 3633966 h 3633966"/>
              <a:gd name="connsiteX6" fmla="*/ 78808 w 4370959"/>
              <a:gd name="connsiteY6" fmla="*/ 3011649 h 3633966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8808 w 4370959"/>
              <a:gd name="connsiteY6" fmla="*/ 3011649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87952 w 4370959"/>
              <a:gd name="connsiteY6" fmla="*/ 3212817 h 3629394"/>
              <a:gd name="connsiteX0" fmla="*/ 0 w 4370959"/>
              <a:gd name="connsiteY0" fmla="*/ 538722 h 3629394"/>
              <a:gd name="connsiteX1" fmla="*/ 5656 w 4370959"/>
              <a:gd name="connsiteY1" fmla="*/ 0 h 3629394"/>
              <a:gd name="connsiteX2" fmla="*/ 4370959 w 4370959"/>
              <a:gd name="connsiteY2" fmla="*/ 0 h 3629394"/>
              <a:gd name="connsiteX3" fmla="*/ 4370959 w 4370959"/>
              <a:gd name="connsiteY3" fmla="*/ 3628869 h 3629394"/>
              <a:gd name="connsiteX4" fmla="*/ 507491 w 4370959"/>
              <a:gd name="connsiteY4" fmla="*/ 3624822 h 3629394"/>
              <a:gd name="connsiteX5" fmla="*/ 91439 w 4370959"/>
              <a:gd name="connsiteY5" fmla="*/ 3629394 h 3629394"/>
              <a:gd name="connsiteX6" fmla="*/ 74236 w 4370959"/>
              <a:gd name="connsiteY6" fmla="*/ 3107661 h 3629394"/>
              <a:gd name="connsiteX0" fmla="*/ 41157 w 4412116"/>
              <a:gd name="connsiteY0" fmla="*/ 538722 h 3628869"/>
              <a:gd name="connsiteX1" fmla="*/ 46813 w 4412116"/>
              <a:gd name="connsiteY1" fmla="*/ 0 h 3628869"/>
              <a:gd name="connsiteX2" fmla="*/ 4412116 w 4412116"/>
              <a:gd name="connsiteY2" fmla="*/ 0 h 3628869"/>
              <a:gd name="connsiteX3" fmla="*/ 4412116 w 4412116"/>
              <a:gd name="connsiteY3" fmla="*/ 3628869 h 3628869"/>
              <a:gd name="connsiteX4" fmla="*/ 548648 w 4412116"/>
              <a:gd name="connsiteY4" fmla="*/ 3624822 h 3628869"/>
              <a:gd name="connsiteX5" fmla="*/ 8 w 4412116"/>
              <a:gd name="connsiteY5" fmla="*/ 3624822 h 3628869"/>
              <a:gd name="connsiteX6" fmla="*/ 115393 w 4412116"/>
              <a:gd name="connsiteY6" fmla="*/ 3107661 h 3628869"/>
              <a:gd name="connsiteX0" fmla="*/ 41225 w 4412184"/>
              <a:gd name="connsiteY0" fmla="*/ 538722 h 3628869"/>
              <a:gd name="connsiteX1" fmla="*/ 46881 w 4412184"/>
              <a:gd name="connsiteY1" fmla="*/ 0 h 3628869"/>
              <a:gd name="connsiteX2" fmla="*/ 4412184 w 4412184"/>
              <a:gd name="connsiteY2" fmla="*/ 0 h 3628869"/>
              <a:gd name="connsiteX3" fmla="*/ 4412184 w 4412184"/>
              <a:gd name="connsiteY3" fmla="*/ 3628869 h 3628869"/>
              <a:gd name="connsiteX4" fmla="*/ 548716 w 4412184"/>
              <a:gd name="connsiteY4" fmla="*/ 3624822 h 3628869"/>
              <a:gd name="connsiteX5" fmla="*/ 76 w 4412184"/>
              <a:gd name="connsiteY5" fmla="*/ 3624822 h 3628869"/>
              <a:gd name="connsiteX6" fmla="*/ 10305 w 4412184"/>
              <a:gd name="connsiteY6" fmla="*/ 3071085 h 3628869"/>
              <a:gd name="connsiteX0" fmla="*/ 30920 w 4401879"/>
              <a:gd name="connsiteY0" fmla="*/ 538722 h 3628869"/>
              <a:gd name="connsiteX1" fmla="*/ 36576 w 4401879"/>
              <a:gd name="connsiteY1" fmla="*/ 0 h 3628869"/>
              <a:gd name="connsiteX2" fmla="*/ 4401879 w 4401879"/>
              <a:gd name="connsiteY2" fmla="*/ 0 h 3628869"/>
              <a:gd name="connsiteX3" fmla="*/ 4401879 w 4401879"/>
              <a:gd name="connsiteY3" fmla="*/ 3628869 h 3628869"/>
              <a:gd name="connsiteX4" fmla="*/ 538411 w 4401879"/>
              <a:gd name="connsiteY4" fmla="*/ 3624822 h 3628869"/>
              <a:gd name="connsiteX5" fmla="*/ 17203 w 4401879"/>
              <a:gd name="connsiteY5" fmla="*/ 3624822 h 3628869"/>
              <a:gd name="connsiteX6" fmla="*/ 0 w 4401879"/>
              <a:gd name="connsiteY6" fmla="*/ 3071085 h 3628869"/>
              <a:gd name="connsiteX0" fmla="*/ 13833 w 4384792"/>
              <a:gd name="connsiteY0" fmla="*/ 538722 h 3628869"/>
              <a:gd name="connsiteX1" fmla="*/ 19489 w 4384792"/>
              <a:gd name="connsiteY1" fmla="*/ 0 h 3628869"/>
              <a:gd name="connsiteX2" fmla="*/ 4384792 w 4384792"/>
              <a:gd name="connsiteY2" fmla="*/ 0 h 3628869"/>
              <a:gd name="connsiteX3" fmla="*/ 4384792 w 4384792"/>
              <a:gd name="connsiteY3" fmla="*/ 3628869 h 3628869"/>
              <a:gd name="connsiteX4" fmla="*/ 521324 w 4384792"/>
              <a:gd name="connsiteY4" fmla="*/ 3624822 h 3628869"/>
              <a:gd name="connsiteX5" fmla="*/ 116 w 4384792"/>
              <a:gd name="connsiteY5" fmla="*/ 3624822 h 3628869"/>
              <a:gd name="connsiteX6" fmla="*/ 5773 w 4384792"/>
              <a:gd name="connsiteY6" fmla="*/ 3075657 h 3628869"/>
              <a:gd name="connsiteX0" fmla="*/ 17204 w 4388163"/>
              <a:gd name="connsiteY0" fmla="*/ 538722 h 3628869"/>
              <a:gd name="connsiteX1" fmla="*/ 22860 w 4388163"/>
              <a:gd name="connsiteY1" fmla="*/ 0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  <a:gd name="connsiteX0" fmla="*/ 17204 w 4388163"/>
              <a:gd name="connsiteY0" fmla="*/ 538722 h 3628869"/>
              <a:gd name="connsiteX1" fmla="*/ 15988 w 4388163"/>
              <a:gd name="connsiteY1" fmla="*/ 19764 h 3628869"/>
              <a:gd name="connsiteX2" fmla="*/ 4388163 w 4388163"/>
              <a:gd name="connsiteY2" fmla="*/ 0 h 3628869"/>
              <a:gd name="connsiteX3" fmla="*/ 4388163 w 4388163"/>
              <a:gd name="connsiteY3" fmla="*/ 3628869 h 3628869"/>
              <a:gd name="connsiteX4" fmla="*/ 524695 w 4388163"/>
              <a:gd name="connsiteY4" fmla="*/ 3624822 h 3628869"/>
              <a:gd name="connsiteX5" fmla="*/ 3487 w 4388163"/>
              <a:gd name="connsiteY5" fmla="*/ 3624822 h 3628869"/>
              <a:gd name="connsiteX6" fmla="*/ 0 w 4388163"/>
              <a:gd name="connsiteY6" fmla="*/ 3075657 h 3628869"/>
              <a:gd name="connsiteX0" fmla="*/ 13874 w 4384833"/>
              <a:gd name="connsiteY0" fmla="*/ 538722 h 3628869"/>
              <a:gd name="connsiteX1" fmla="*/ 12658 w 4384833"/>
              <a:gd name="connsiteY1" fmla="*/ 19764 h 3628869"/>
              <a:gd name="connsiteX2" fmla="*/ 4384833 w 4384833"/>
              <a:gd name="connsiteY2" fmla="*/ 0 h 3628869"/>
              <a:gd name="connsiteX3" fmla="*/ 4384833 w 4384833"/>
              <a:gd name="connsiteY3" fmla="*/ 3628869 h 3628869"/>
              <a:gd name="connsiteX4" fmla="*/ 521365 w 4384833"/>
              <a:gd name="connsiteY4" fmla="*/ 3624822 h 3628869"/>
              <a:gd name="connsiteX5" fmla="*/ 157 w 4384833"/>
              <a:gd name="connsiteY5" fmla="*/ 3624822 h 3628869"/>
              <a:gd name="connsiteX6" fmla="*/ 3542 w 4384833"/>
              <a:gd name="connsiteY6" fmla="*/ 3062482 h 3628869"/>
              <a:gd name="connsiteX0" fmla="*/ 14913 w 4385872"/>
              <a:gd name="connsiteY0" fmla="*/ 538722 h 3628869"/>
              <a:gd name="connsiteX1" fmla="*/ 13697 w 4385872"/>
              <a:gd name="connsiteY1" fmla="*/ 19764 h 3628869"/>
              <a:gd name="connsiteX2" fmla="*/ 4385872 w 4385872"/>
              <a:gd name="connsiteY2" fmla="*/ 0 h 3628869"/>
              <a:gd name="connsiteX3" fmla="*/ 4385872 w 4385872"/>
              <a:gd name="connsiteY3" fmla="*/ 3628869 h 3628869"/>
              <a:gd name="connsiteX4" fmla="*/ 522404 w 4385872"/>
              <a:gd name="connsiteY4" fmla="*/ 3624822 h 3628869"/>
              <a:gd name="connsiteX5" fmla="*/ 1196 w 4385872"/>
              <a:gd name="connsiteY5" fmla="*/ 3624822 h 3628869"/>
              <a:gd name="connsiteX6" fmla="*/ 0 w 4385872"/>
              <a:gd name="connsiteY6" fmla="*/ 3062482 h 3628869"/>
              <a:gd name="connsiteX0" fmla="*/ 11477 w 4385872"/>
              <a:gd name="connsiteY0" fmla="*/ 551897 h 3628869"/>
              <a:gd name="connsiteX1" fmla="*/ 13697 w 4385872"/>
              <a:gd name="connsiteY1" fmla="*/ 19764 h 3628869"/>
              <a:gd name="connsiteX2" fmla="*/ 4385872 w 4385872"/>
              <a:gd name="connsiteY2" fmla="*/ 0 h 3628869"/>
              <a:gd name="connsiteX3" fmla="*/ 4385872 w 4385872"/>
              <a:gd name="connsiteY3" fmla="*/ 3628869 h 3628869"/>
              <a:gd name="connsiteX4" fmla="*/ 522404 w 4385872"/>
              <a:gd name="connsiteY4" fmla="*/ 3624822 h 3628869"/>
              <a:gd name="connsiteX5" fmla="*/ 1196 w 4385872"/>
              <a:gd name="connsiteY5" fmla="*/ 3624822 h 3628869"/>
              <a:gd name="connsiteX6" fmla="*/ 0 w 4385872"/>
              <a:gd name="connsiteY6" fmla="*/ 3062482 h 36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5872" h="3628869">
                <a:moveTo>
                  <a:pt x="11477" y="551897"/>
                </a:moveTo>
                <a:cubicBezTo>
                  <a:pt x="13362" y="372323"/>
                  <a:pt x="11812" y="199338"/>
                  <a:pt x="13697" y="19764"/>
                </a:cubicBezTo>
                <a:lnTo>
                  <a:pt x="4385872" y="0"/>
                </a:lnTo>
                <a:lnTo>
                  <a:pt x="4385872" y="3628869"/>
                </a:lnTo>
                <a:lnTo>
                  <a:pt x="522404" y="3624822"/>
                </a:lnTo>
                <a:lnTo>
                  <a:pt x="1196" y="3624822"/>
                </a:lnTo>
                <a:cubicBezTo>
                  <a:pt x="34" y="3485963"/>
                  <a:pt x="1162" y="3201341"/>
                  <a:pt x="0" y="3062482"/>
                </a:cubicBezTo>
              </a:path>
            </a:pathLst>
          </a:custGeom>
          <a:noFill/>
          <a:ln w="76200" cmpd="sng">
            <a:solidFill>
              <a:srgbClr val="686C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806A156-4753-4798-9279-08C280FEC565}"/>
              </a:ext>
            </a:extLst>
          </p:cNvPr>
          <p:cNvCxnSpPr>
            <a:cxnSpLocks/>
          </p:cNvCxnSpPr>
          <p:nvPr/>
        </p:nvCxnSpPr>
        <p:spPr>
          <a:xfrm>
            <a:off x="6297415" y="5490055"/>
            <a:ext cx="2200893" cy="0"/>
          </a:xfrm>
          <a:prstGeom prst="line">
            <a:avLst/>
          </a:prstGeom>
          <a:ln w="1905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34" name="Объект 33">
            <a:extLst>
              <a:ext uri="{FF2B5EF4-FFF2-40B4-BE49-F238E27FC236}">
                <a16:creationId xmlns:a16="http://schemas.microsoft.com/office/drawing/2014/main" id="{FED40AA5-A634-4775-BE29-73148620F3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635184"/>
              </p:ext>
            </p:extLst>
          </p:nvPr>
        </p:nvGraphicFramePr>
        <p:xfrm>
          <a:off x="1065922" y="1403954"/>
          <a:ext cx="615901" cy="618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3" name="CorelDRAW" r:id="rId7" imgW="809185" imgH="812813" progId="CorelDraw.Graphic.22">
                  <p:embed/>
                </p:oleObj>
              </mc:Choice>
              <mc:Fallback>
                <p:oleObj name="CorelDRAW" r:id="rId7" imgW="809185" imgH="812813" progId="CorelDraw.Graphic.2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7A54B1C-6ABF-4B68-BBF1-1266CD9410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5922" y="1403954"/>
                        <a:ext cx="615901" cy="618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346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277CD0FF-E635-4C29-9ECE-94614CC1410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39104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7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277CD0FF-E635-4C29-9ECE-94614CC141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61699" y="1249527"/>
            <a:ext cx="2808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Как начать торговать</a:t>
            </a: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4131981" y="2328000"/>
            <a:ext cx="6034917" cy="876108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>
                <a:solidFill>
                  <a:srgbClr val="4472C4"/>
                </a:solidFill>
                <a:latin typeface="Arial" panose="020B0604020202020204" pitchFamily="34" charset="0"/>
                <a:ea typeface="Roboto" pitchFamily="2" charset="0"/>
                <a:cs typeface="Arial" pitchFamily="34" charset="0"/>
                <a:sym typeface="Roboto" pitchFamily="2" charset="0"/>
              </a:rPr>
              <a:t>- самостоятельно</a:t>
            </a:r>
          </a:p>
          <a:p>
            <a:pPr algn="just"/>
            <a:r>
              <a:rPr lang="ru-RU" sz="2000" dirty="0">
                <a:solidFill>
                  <a:srgbClr val="4472C4"/>
                </a:solidFill>
                <a:latin typeface="Arial" panose="020B0604020202020204" pitchFamily="34" charset="0"/>
                <a:ea typeface="Roboto" pitchFamily="2" charset="0"/>
                <a:cs typeface="Arial" pitchFamily="34" charset="0"/>
                <a:sym typeface="Roboto" pitchFamily="2" charset="0"/>
              </a:rPr>
              <a:t>- через брокера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272887" y="2030452"/>
            <a:ext cx="807028" cy="1034579"/>
          </a:xfrm>
          <a:prstGeom prst="rect">
            <a:avLst/>
          </a:prstGeom>
          <a:noFill/>
        </p:spPr>
        <p:txBody>
          <a:bodyPr wrap="square" tIns="320040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750" dirty="0">
                <a:solidFill>
                  <a:srgbClr val="8C8C8C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272887" y="3253092"/>
            <a:ext cx="967629" cy="1034579"/>
          </a:xfrm>
          <a:prstGeom prst="rect">
            <a:avLst/>
          </a:prstGeom>
          <a:noFill/>
        </p:spPr>
        <p:txBody>
          <a:bodyPr wrap="square" tIns="320040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750" dirty="0">
                <a:solidFill>
                  <a:srgbClr val="8C8C8C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327489" y="928183"/>
            <a:ext cx="858424" cy="1034579"/>
          </a:xfrm>
          <a:prstGeom prst="rect">
            <a:avLst/>
          </a:prstGeom>
          <a:noFill/>
        </p:spPr>
        <p:txBody>
          <a:bodyPr wrap="square" tIns="320040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750" dirty="0">
                <a:solidFill>
                  <a:srgbClr val="8C8C8C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1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1B787CDB-6E79-45F5-9E3F-53E810C9A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981" y="1199141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ВЫБРАТЬ ТОВАРНУЮ СЕКЦИЮ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E5EE4BF4-81B1-4DFA-9C9F-4F58DA004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981" y="1962762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ВЫБРАТЬ СХЕМУ УЧАСТИЯ В ТОРГАХ: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4D39E9E1-D987-42D2-8AA8-6B1318B4A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981" y="3392169"/>
            <a:ext cx="810344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ПОЛУЧИТЬ ЭЛЕКТРОННУЮ ПОДПИСЬ И АККРЕДИТОВАТЬСЯ</a:t>
            </a:r>
          </a:p>
          <a:p>
            <a:pPr algn="ctr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или</a:t>
            </a:r>
          </a:p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ВЫБРАТЬ БРОКЕРА И ПОДПИСАТЬ С НИМ ДОГОВОР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D35D1D-BFD0-4A34-B432-2979852C2055}"/>
              </a:ext>
            </a:extLst>
          </p:cNvPr>
          <p:cNvSpPr txBox="1"/>
          <p:nvPr/>
        </p:nvSpPr>
        <p:spPr>
          <a:xfrm>
            <a:off x="3272887" y="4804801"/>
            <a:ext cx="967629" cy="1034579"/>
          </a:xfrm>
          <a:prstGeom prst="rect">
            <a:avLst/>
          </a:prstGeom>
          <a:noFill/>
        </p:spPr>
        <p:txBody>
          <a:bodyPr wrap="square" tIns="320040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5750" dirty="0">
                <a:solidFill>
                  <a:srgbClr val="8C8C8C"/>
                </a:solidFill>
                <a:latin typeface="Arial" panose="020B0604020202020204" pitchFamily="34" charset="0"/>
                <a:ea typeface="Roboto" pitchFamily="2" charset="0"/>
                <a:cs typeface="Montserrat Light" charset="0"/>
                <a:sym typeface="Roboto" pitchFamily="2" charset="0"/>
              </a:rPr>
              <a:t>4</a:t>
            </a:r>
            <a:endParaRPr lang="en-US" sz="5750" dirty="0">
              <a:solidFill>
                <a:srgbClr val="8C8C8C"/>
              </a:solidFill>
              <a:latin typeface="Arial" panose="020B0604020202020204" pitchFamily="34" charset="0"/>
              <a:ea typeface="Roboto" pitchFamily="2" charset="0"/>
              <a:cs typeface="Montserrat Light" charset="0"/>
              <a:sym typeface="Roboto" pitchFamily="2" charset="0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D18ED723-2C35-4109-8EE0-0FBE66099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981" y="5116913"/>
            <a:ext cx="810344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УЧАСТВОВАТЬ В ТОРГАХ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C0232-859A-45DF-82C3-B23EE6A9AA3E}"/>
              </a:ext>
            </a:extLst>
          </p:cNvPr>
          <p:cNvSpPr txBox="1"/>
          <p:nvPr/>
        </p:nvSpPr>
        <p:spPr>
          <a:xfrm>
            <a:off x="73663" y="2362872"/>
            <a:ext cx="28895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Для аккредитации: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endParaRPr lang="ru-RU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копия выписки </a:t>
            </a:r>
            <a:r>
              <a:rPr lang="en-US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             </a:t>
            </a:r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из ЕГРЮЛ/ЕГРИП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endParaRPr lang="ru-RU" sz="2000" dirty="0">
              <a:solidFill>
                <a:schemeClr val="bg1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копия стр. паспорта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c</a:t>
            </a:r>
            <a:r>
              <a:rPr lang="en-US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идентификационными данными трейдера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sym typeface="Roboto" pitchFamily="2" charset="0"/>
            </a:endParaRPr>
          </a:p>
          <a:p>
            <a:endParaRPr lang="ru-RU" sz="2000" dirty="0">
              <a:solidFill>
                <a:schemeClr val="bg1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sz="2000" dirty="0">
                <a:solidFill>
                  <a:srgbClr val="FDE094"/>
                </a:solidFill>
                <a:latin typeface="Arial" panose="020B0604020202020204" pitchFamily="34" charset="0"/>
                <a:sym typeface="Roboto" pitchFamily="2" charset="0"/>
              </a:rPr>
              <a:t>доверенность</a:t>
            </a:r>
            <a:endParaRPr lang="en-US" sz="2000" dirty="0">
              <a:solidFill>
                <a:srgbClr val="FDE094"/>
              </a:solidFill>
              <a:latin typeface="Arial" panose="020B0604020202020204" pitchFamily="34" charset="0"/>
              <a:sym typeface="Roboto" pitchFamily="2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(не требуется в случае оформления ЭЦП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       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sym typeface="Roboto" pitchFamily="2" charset="0"/>
              </a:rPr>
              <a:t> на руководителя)</a:t>
            </a:r>
          </a:p>
        </p:txBody>
      </p:sp>
    </p:spTree>
    <p:extLst>
      <p:ext uri="{BB962C8B-B14F-4D97-AF65-F5344CB8AC3E}">
        <p14:creationId xmlns:p14="http://schemas.microsoft.com/office/powerpoint/2010/main" val="17703458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256;p28">
            <a:extLst>
              <a:ext uri="{FF2B5EF4-FFF2-40B4-BE49-F238E27FC236}">
                <a16:creationId xmlns:a16="http://schemas.microsoft.com/office/drawing/2014/main" id="{8CC13E0C-3E68-43F9-B80E-280161348A31}"/>
              </a:ext>
            </a:extLst>
          </p:cNvPr>
          <p:cNvSpPr/>
          <p:nvPr/>
        </p:nvSpPr>
        <p:spPr>
          <a:xfrm>
            <a:off x="4830255" y="750730"/>
            <a:ext cx="5513897" cy="5356539"/>
          </a:xfrm>
          <a:prstGeom prst="donut">
            <a:avLst>
              <a:gd name="adj" fmla="val 1146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AC8CDD05-4C78-4F5A-A7FC-F22371E1C98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9226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6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AC8CDD05-4C78-4F5A-A7FC-F22371E1C9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9CE20E39-F36F-4DC9-B9DE-04A4A1292CF7}"/>
              </a:ext>
            </a:extLst>
          </p:cNvPr>
          <p:cNvSpPr txBox="1"/>
          <p:nvPr/>
        </p:nvSpPr>
        <p:spPr>
          <a:xfrm>
            <a:off x="0" y="1888575"/>
            <a:ext cx="2861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ЗАТРАТЫ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9CD3BB-9FD3-4052-87CF-0F9429224E82}"/>
              </a:ext>
            </a:extLst>
          </p:cNvPr>
          <p:cNvSpPr txBox="1"/>
          <p:nvPr/>
        </p:nvSpPr>
        <p:spPr>
          <a:xfrm>
            <a:off x="8802054" y="5167899"/>
            <a:ext cx="294467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УЧАСТИЕ В ТОРГАХ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3D0CF0-0FF3-4487-852B-807278264F34}"/>
              </a:ext>
            </a:extLst>
          </p:cNvPr>
          <p:cNvSpPr txBox="1"/>
          <p:nvPr/>
        </p:nvSpPr>
        <p:spPr>
          <a:xfrm>
            <a:off x="1760900" y="4995152"/>
            <a:ext cx="5846257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ИСПОЛЬЗОВАНИЕ </a:t>
            </a:r>
          </a:p>
          <a:p>
            <a:pPr algn="r"/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СЧЕТОВ БИРЖИ</a:t>
            </a:r>
          </a:p>
          <a:p>
            <a:pPr algn="r"/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(биржевой аккредитив)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E441078-84F6-4FAA-8AED-2C61606FC081}"/>
              </a:ext>
            </a:extLst>
          </p:cNvPr>
          <p:cNvSpPr txBox="1"/>
          <p:nvPr/>
        </p:nvSpPr>
        <p:spPr>
          <a:xfrm>
            <a:off x="9523569" y="2914559"/>
            <a:ext cx="4027590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ПРОГРАММНОЕ</a:t>
            </a:r>
          </a:p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ОБЕСПЕЧЕНИЕ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9B1457-9373-48FB-9FB5-4C0725EE2ADD}"/>
              </a:ext>
            </a:extLst>
          </p:cNvPr>
          <p:cNvSpPr txBox="1"/>
          <p:nvPr/>
        </p:nvSpPr>
        <p:spPr>
          <a:xfrm>
            <a:off x="6489802" y="961219"/>
            <a:ext cx="2825949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АККРЕДИТАЦИЯ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BB32FB-3B36-4ACD-B7A8-6C24C50126D6}"/>
              </a:ext>
            </a:extLst>
          </p:cNvPr>
          <p:cNvSpPr txBox="1"/>
          <p:nvPr/>
        </p:nvSpPr>
        <p:spPr>
          <a:xfrm>
            <a:off x="3119394" y="2914559"/>
            <a:ext cx="319716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ОБУЧЕНИЕ РАБОТЕ 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ea typeface="Roboto" pitchFamily="2" charset="0"/>
              <a:cs typeface="Montserrat Bold" charset="0"/>
              <a:sym typeface="Roboto" pitchFamily="2" charset="0"/>
            </a:endParaRPr>
          </a:p>
          <a:p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В ТОРГОВОЙ СИСТЕМЕ</a:t>
            </a:r>
          </a:p>
        </p:txBody>
      </p:sp>
      <p:sp>
        <p:nvSpPr>
          <p:cNvPr id="254" name="Google Shape;254;p28"/>
          <p:cNvSpPr/>
          <p:nvPr/>
        </p:nvSpPr>
        <p:spPr>
          <a:xfrm>
            <a:off x="6420699" y="2179072"/>
            <a:ext cx="2363458" cy="229600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846" tIns="43339" rIns="482168" bIns="43339" numCol="1" spcCol="1270" anchor="ctr" anchorCtr="0">
            <a:noAutofit/>
          </a:bodyPr>
          <a:lstStyle/>
          <a:p>
            <a:pPr algn="ctr" defTabSz="14446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sz="3250" dirty="0">
              <a:solidFill>
                <a:srgbClr val="265B42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grpSp>
        <p:nvGrpSpPr>
          <p:cNvPr id="266" name="Google Shape;266;p28"/>
          <p:cNvGrpSpPr/>
          <p:nvPr/>
        </p:nvGrpSpPr>
        <p:grpSpPr>
          <a:xfrm>
            <a:off x="7356305" y="2708045"/>
            <a:ext cx="492246" cy="367275"/>
            <a:chOff x="568950" y="3686775"/>
            <a:chExt cx="472500" cy="362900"/>
          </a:xfrm>
        </p:grpSpPr>
        <p:sp>
          <p:nvSpPr>
            <p:cNvPr id="267" name="Google Shape;267;p28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Arial" panose="020B0604020202020204" pitchFamily="34" charset="0"/>
                <a:ea typeface="Roboto" pitchFamily="2" charset="0"/>
                <a:sym typeface="Roboto" pitchFamily="2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2D87138-6805-499A-A35C-21A90B68CD23}"/>
              </a:ext>
            </a:extLst>
          </p:cNvPr>
          <p:cNvSpPr txBox="1"/>
          <p:nvPr/>
        </p:nvSpPr>
        <p:spPr>
          <a:xfrm>
            <a:off x="6472352" y="3181467"/>
            <a:ext cx="231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Arial" panose="020B0604020202020204" pitchFamily="34" charset="0"/>
                <a:ea typeface="Roboto" pitchFamily="2" charset="0"/>
                <a:cs typeface="Nunito Sans"/>
                <a:sym typeface="Roboto" pitchFamily="2" charset="0"/>
              </a:rPr>
              <a:t>БЕСПЛАТНО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C890443-2DAE-491A-BFBC-F79AC784BC71}"/>
              </a:ext>
            </a:extLst>
          </p:cNvPr>
          <p:cNvSpPr/>
          <p:nvPr/>
        </p:nvSpPr>
        <p:spPr>
          <a:xfrm>
            <a:off x="0" y="3064876"/>
            <a:ext cx="2929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Биржевой сбор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за совершенную сделку: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от 0,1% до 0,5%</a:t>
            </a:r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FDE094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от суммы сделки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E13C32-9092-4144-A010-3E1187E2CC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9" r="12179"/>
          <a:stretch/>
        </p:blipFill>
        <p:spPr>
          <a:xfrm>
            <a:off x="8458" y="893679"/>
            <a:ext cx="6648711" cy="5604670"/>
          </a:xfrm>
          <a:prstGeom prst="rect">
            <a:avLst/>
          </a:prstGeom>
        </p:spPr>
      </p:pic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EF381A8F-4326-4321-A852-EEA3D850DB10}"/>
              </a:ext>
            </a:extLst>
          </p:cNvPr>
          <p:cNvSpPr/>
          <p:nvPr/>
        </p:nvSpPr>
        <p:spPr>
          <a:xfrm>
            <a:off x="4724401" y="920463"/>
            <a:ext cx="1932768" cy="5577886"/>
          </a:xfrm>
          <a:custGeom>
            <a:avLst/>
            <a:gdLst>
              <a:gd name="connsiteX0" fmla="*/ 0 w 1925899"/>
              <a:gd name="connsiteY0" fmla="*/ 6483927 h 6483927"/>
              <a:gd name="connsiteX1" fmla="*/ 962950 w 1925899"/>
              <a:gd name="connsiteY1" fmla="*/ 0 h 6483927"/>
              <a:gd name="connsiteX2" fmla="*/ 1925899 w 1925899"/>
              <a:gd name="connsiteY2" fmla="*/ 6483927 h 6483927"/>
              <a:gd name="connsiteX3" fmla="*/ 0 w 1925899"/>
              <a:gd name="connsiteY3" fmla="*/ 6483927 h 6483927"/>
              <a:gd name="connsiteX0" fmla="*/ 0 w 1932768"/>
              <a:gd name="connsiteY0" fmla="*/ 6534727 h 6534727"/>
              <a:gd name="connsiteX1" fmla="*/ 1932768 w 1932768"/>
              <a:gd name="connsiteY1" fmla="*/ 0 h 6534727"/>
              <a:gd name="connsiteX2" fmla="*/ 1925899 w 1932768"/>
              <a:gd name="connsiteY2" fmla="*/ 6534727 h 6534727"/>
              <a:gd name="connsiteX3" fmla="*/ 0 w 1932768"/>
              <a:gd name="connsiteY3" fmla="*/ 6534727 h 6534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2768" h="6534727">
                <a:moveTo>
                  <a:pt x="0" y="6534727"/>
                </a:moveTo>
                <a:lnTo>
                  <a:pt x="1932768" y="0"/>
                </a:lnTo>
                <a:cubicBezTo>
                  <a:pt x="1930478" y="2178242"/>
                  <a:pt x="1928189" y="4356485"/>
                  <a:pt x="1925899" y="6534727"/>
                </a:cubicBezTo>
                <a:lnTo>
                  <a:pt x="0" y="653472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Rectangle 13"/>
          <p:cNvSpPr/>
          <p:nvPr/>
        </p:nvSpPr>
        <p:spPr>
          <a:xfrm>
            <a:off x="0" y="893679"/>
            <a:ext cx="6648711" cy="5604670"/>
          </a:xfrm>
          <a:custGeom>
            <a:avLst/>
            <a:gdLst>
              <a:gd name="connsiteX0" fmla="*/ 0 w 13782907"/>
              <a:gd name="connsiteY0" fmla="*/ 0 h 13738301"/>
              <a:gd name="connsiteX1" fmla="*/ 13782907 w 13782907"/>
              <a:gd name="connsiteY1" fmla="*/ 0 h 13738301"/>
              <a:gd name="connsiteX2" fmla="*/ 13782907 w 13782907"/>
              <a:gd name="connsiteY2" fmla="*/ 13738301 h 13738301"/>
              <a:gd name="connsiteX3" fmla="*/ 0 w 13782907"/>
              <a:gd name="connsiteY3" fmla="*/ 13738301 h 13738301"/>
              <a:gd name="connsiteX4" fmla="*/ 0 w 13782907"/>
              <a:gd name="connsiteY4" fmla="*/ 0 h 13738301"/>
              <a:gd name="connsiteX0" fmla="*/ 0 w 19403122"/>
              <a:gd name="connsiteY0" fmla="*/ 0 h 13738301"/>
              <a:gd name="connsiteX1" fmla="*/ 19403122 w 19403122"/>
              <a:gd name="connsiteY1" fmla="*/ 44604 h 13738301"/>
              <a:gd name="connsiteX2" fmla="*/ 13782907 w 19403122"/>
              <a:gd name="connsiteY2" fmla="*/ 13738301 h 13738301"/>
              <a:gd name="connsiteX3" fmla="*/ 0 w 19403122"/>
              <a:gd name="connsiteY3" fmla="*/ 13738301 h 13738301"/>
              <a:gd name="connsiteX4" fmla="*/ 0 w 19403122"/>
              <a:gd name="connsiteY4" fmla="*/ 0 h 13738301"/>
              <a:gd name="connsiteX0" fmla="*/ 0 w 19425424"/>
              <a:gd name="connsiteY0" fmla="*/ 0 h 13738301"/>
              <a:gd name="connsiteX1" fmla="*/ 19425424 w 19425424"/>
              <a:gd name="connsiteY1" fmla="*/ 44604 h 13738301"/>
              <a:gd name="connsiteX2" fmla="*/ 13782907 w 19425424"/>
              <a:gd name="connsiteY2" fmla="*/ 13738301 h 13738301"/>
              <a:gd name="connsiteX3" fmla="*/ 0 w 19425424"/>
              <a:gd name="connsiteY3" fmla="*/ 13738301 h 13738301"/>
              <a:gd name="connsiteX4" fmla="*/ 0 w 19425424"/>
              <a:gd name="connsiteY4" fmla="*/ 0 h 13738301"/>
              <a:gd name="connsiteX0" fmla="*/ 0 w 19403122"/>
              <a:gd name="connsiteY0" fmla="*/ 1 h 13738302"/>
              <a:gd name="connsiteX1" fmla="*/ 19403122 w 19403122"/>
              <a:gd name="connsiteY1" fmla="*/ 0 h 13738302"/>
              <a:gd name="connsiteX2" fmla="*/ 13782907 w 19403122"/>
              <a:gd name="connsiteY2" fmla="*/ 13738302 h 13738302"/>
              <a:gd name="connsiteX3" fmla="*/ 0 w 19403122"/>
              <a:gd name="connsiteY3" fmla="*/ 13738302 h 13738302"/>
              <a:gd name="connsiteX4" fmla="*/ 0 w 19403122"/>
              <a:gd name="connsiteY4" fmla="*/ 1 h 1373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3122" h="13738302">
                <a:moveTo>
                  <a:pt x="0" y="1"/>
                </a:moveTo>
                <a:lnTo>
                  <a:pt x="19403122" y="0"/>
                </a:lnTo>
                <a:lnTo>
                  <a:pt x="13782907" y="13738302"/>
                </a:lnTo>
                <a:lnTo>
                  <a:pt x="0" y="13738302"/>
                </a:lnTo>
                <a:lnTo>
                  <a:pt x="0" y="1"/>
                </a:lnTo>
                <a:close/>
              </a:path>
            </a:pathLst>
          </a:custGeom>
          <a:solidFill>
            <a:schemeClr val="tx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Open Sans Regular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56BA2B-628A-440E-B140-E5DD4D1C328F}"/>
              </a:ext>
            </a:extLst>
          </p:cNvPr>
          <p:cNvSpPr txBox="1"/>
          <p:nvPr/>
        </p:nvSpPr>
        <p:spPr>
          <a:xfrm>
            <a:off x="2861952" y="175948"/>
            <a:ext cx="9330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ПОЧЕМУ БИРЖА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sp>
        <p:nvSpPr>
          <p:cNvPr id="55" name="Text Box 11">
            <a:extLst>
              <a:ext uri="{FF2B5EF4-FFF2-40B4-BE49-F238E27FC236}">
                <a16:creationId xmlns:a16="http://schemas.microsoft.com/office/drawing/2014/main" id="{4750755D-F078-43D2-B08B-A03050BEB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294" y="2732909"/>
            <a:ext cx="6529258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ДОПОЛНИТЕЛЬНЫЙ </a:t>
            </a:r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КАНАЛ </a:t>
            </a:r>
          </a:p>
          <a:p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СБЫТА/ЗАКУПКИ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ТОВАРОВ</a:t>
            </a:r>
          </a:p>
        </p:txBody>
      </p:sp>
      <p:sp>
        <p:nvSpPr>
          <p:cNvPr id="56" name="Text Box 11">
            <a:extLst>
              <a:ext uri="{FF2B5EF4-FFF2-40B4-BE49-F238E27FC236}">
                <a16:creationId xmlns:a16="http://schemas.microsoft.com/office/drawing/2014/main" id="{E4E72024-4D3D-4220-886E-F1B4D2DFC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036" y="3730808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ВЫХОД НА </a:t>
            </a:r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НОВЫЕ РЫНКИ</a:t>
            </a:r>
          </a:p>
        </p:txBody>
      </p:sp>
      <p:sp>
        <p:nvSpPr>
          <p:cNvPr id="58" name="Text Box 11">
            <a:extLst>
              <a:ext uri="{FF2B5EF4-FFF2-40B4-BE49-F238E27FC236}">
                <a16:creationId xmlns:a16="http://schemas.microsoft.com/office/drawing/2014/main" id="{8FA73BB2-1162-4A77-A418-D9140FB57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7941" y="4420931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КОНТРОЛЬ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 ИСПОЛНЕНИЯ СДЕЛОК</a:t>
            </a:r>
          </a:p>
        </p:txBody>
      </p:sp>
      <p:sp>
        <p:nvSpPr>
          <p:cNvPr id="59" name="Text Box 11">
            <a:extLst>
              <a:ext uri="{FF2B5EF4-FFF2-40B4-BE49-F238E27FC236}">
                <a16:creationId xmlns:a16="http://schemas.microsoft.com/office/drawing/2014/main" id="{25BC2923-CF1E-4887-8DFA-6CA68F8CD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795" y="5111054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</a:rPr>
              <a:t>ИНФОРМАЦИОННЫЕ УСЛУГИ</a:t>
            </a:r>
          </a:p>
        </p:txBody>
      </p:sp>
      <p:sp>
        <p:nvSpPr>
          <p:cNvPr id="60" name="Text Box 11">
            <a:extLst>
              <a:ext uri="{FF2B5EF4-FFF2-40B4-BE49-F238E27FC236}">
                <a16:creationId xmlns:a16="http://schemas.microsoft.com/office/drawing/2014/main" id="{DC1356ED-D85F-4C9C-B94A-1ED2159D0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4722" y="5801175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</a:rPr>
              <a:t>ЭЛЕКТРОННЫЙ ДОКУМЕНТООБОРОТ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353BF36-222A-468E-98B3-73636392D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1330" y="1352663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ТОРГИ ЧЕРЕЗ </a:t>
            </a:r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ИНТЕРНЕТ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92DE1BB-60C1-43EF-BD13-C07FE0B34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080" y="2042786"/>
            <a:ext cx="6529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Montserrat Bold" charset="0"/>
                <a:sym typeface="Roboto" pitchFamily="2" charset="0"/>
              </a:rPr>
              <a:t>ОБШИРНАЯ </a:t>
            </a:r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КЛИЕНТСКАЯ БАЗА</a:t>
            </a:r>
          </a:p>
        </p:txBody>
      </p:sp>
    </p:spTree>
    <p:extLst>
      <p:ext uri="{BB962C8B-B14F-4D97-AF65-F5344CB8AC3E}">
        <p14:creationId xmlns:p14="http://schemas.microsoft.com/office/powerpoint/2010/main" val="957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Объект 21" hidden="1">
            <a:extLst>
              <a:ext uri="{FF2B5EF4-FFF2-40B4-BE49-F238E27FC236}">
                <a16:creationId xmlns:a16="http://schemas.microsoft.com/office/drawing/2014/main" id="{0A08ED7C-FD2E-400F-A12B-DA662F239EE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49955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2" name="Слайд think-cell" r:id="rId5" imgW="408" imgH="408" progId="TCLayout.ActiveDocument.1">
                  <p:embed/>
                </p:oleObj>
              </mc:Choice>
              <mc:Fallback>
                <p:oleObj name="Слайд think-cell" r:id="rId5" imgW="408" imgH="408" progId="TCLayout.ActiveDocument.1">
                  <p:embed/>
                  <p:pic>
                    <p:nvPicPr>
                      <p:cNvPr id="22" name="Объект 21" hidden="1">
                        <a:extLst>
                          <a:ext uri="{FF2B5EF4-FFF2-40B4-BE49-F238E27FC236}">
                            <a16:creationId xmlns:a16="http://schemas.microsoft.com/office/drawing/2014/main" id="{0A08ED7C-FD2E-400F-A12B-DA662F239E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757" y="0"/>
            <a:ext cx="3929163" cy="6858000"/>
          </a:xfrm>
          <a:prstGeom prst="rect">
            <a:avLst/>
          </a:prstGeom>
          <a:solidFill>
            <a:srgbClr val="2F4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77781" y="686710"/>
            <a:ext cx="1379042" cy="137904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84124" y="1271633"/>
            <a:ext cx="837760" cy="1269266"/>
          </a:xfrm>
          <a:prstGeom prst="rect">
            <a:avLst/>
          </a:prstGeom>
          <a:solidFill>
            <a:srgbClr val="265B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Roboto" pitchFamily="2" charset="0"/>
              <a:sym typeface="Robot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3121" y="1376230"/>
            <a:ext cx="2228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КОНТАКТЫ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Lato" charset="0"/>
              <a:sym typeface="Roboto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22921"/>
            <a:ext cx="4129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Республика Беларусь, г. Минск </a:t>
            </a:r>
          </a:p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ул.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Казинца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, 2-200</a:t>
            </a:r>
          </a:p>
          <a:p>
            <a:endParaRPr lang="ru-RU" sz="2000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Lato" charset="0"/>
              <a:sym typeface="Roboto" pitchFamily="2" charset="0"/>
            </a:endParaRPr>
          </a:p>
          <a:p>
            <a:endParaRPr lang="ru-RU" sz="2000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Lato" charset="0"/>
              <a:sym typeface="Roboto" pitchFamily="2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Е-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mail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: info@butb.by  </a:t>
            </a:r>
          </a:p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Lato" charset="0"/>
                <a:sym typeface="Roboto" pitchFamily="2" charset="0"/>
              </a:rPr>
              <a:t>Сайт: www.butb.by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3281" y="1127413"/>
            <a:ext cx="2674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КОНТАКТ-ЦЕНТР</a:t>
            </a:r>
          </a:p>
        </p:txBody>
      </p:sp>
      <p:pic>
        <p:nvPicPr>
          <p:cNvPr id="38" name="Объект 8">
            <a:extLst>
              <a:ext uri="{FF2B5EF4-FFF2-40B4-BE49-F238E27FC236}">
                <a16:creationId xmlns:a16="http://schemas.microsoft.com/office/drawing/2014/main" id="{C02DD758-3F0D-4CCD-A621-60A2386A55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17"/>
          <a:stretch/>
        </p:blipFill>
        <p:spPr>
          <a:xfrm>
            <a:off x="89545" y="6056161"/>
            <a:ext cx="767489" cy="71790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B464A86-64D3-41E9-8A47-3D48B2AED22A}"/>
              </a:ext>
            </a:extLst>
          </p:cNvPr>
          <p:cNvSpPr txBox="1"/>
          <p:nvPr/>
        </p:nvSpPr>
        <p:spPr>
          <a:xfrm>
            <a:off x="794863" y="6268388"/>
            <a:ext cx="3215162" cy="44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spc="3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" charset="0"/>
                <a:sym typeface="Roboto" pitchFamily="2" charset="0"/>
              </a:rPr>
              <a:t>БЕЛОРУССКАЯ</a:t>
            </a:r>
            <a:r>
              <a:rPr lang="en-US" sz="900" b="1" spc="3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" charset="0"/>
                <a:sym typeface="Roboto" pitchFamily="2" charset="0"/>
              </a:rPr>
              <a:t> </a:t>
            </a:r>
            <a:r>
              <a:rPr lang="ru-RU" sz="900" b="1" spc="3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" charset="0"/>
                <a:sym typeface="Roboto" pitchFamily="2" charset="0"/>
              </a:rPr>
              <a:t>УНИВЕРСАЛЬНАЯ </a:t>
            </a:r>
            <a:endParaRPr lang="en-US" sz="900" b="1" spc="300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Montserrat" charset="0"/>
              <a:sym typeface="Roboto" pitchFamily="2" charset="0"/>
            </a:endParaRPr>
          </a:p>
          <a:p>
            <a:pPr algn="ctr">
              <a:lnSpc>
                <a:spcPct val="80000"/>
              </a:lnSpc>
            </a:pPr>
            <a:r>
              <a:rPr lang="ru-RU" sz="2000" b="1" spc="300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Montserrat" charset="0"/>
                <a:sym typeface="Roboto" pitchFamily="2" charset="0"/>
              </a:rPr>
              <a:t>ТОВАРНАЯ БИРЖА</a:t>
            </a:r>
            <a:endParaRPr lang="en-US" sz="2000" b="1" spc="300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Montserrat" charset="0"/>
              <a:sym typeface="Roboto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6B3FBB-0892-4723-B989-C08B018AD941}"/>
              </a:ext>
            </a:extLst>
          </p:cNvPr>
          <p:cNvSpPr txBox="1"/>
          <p:nvPr/>
        </p:nvSpPr>
        <p:spPr>
          <a:xfrm>
            <a:off x="5423606" y="1673535"/>
            <a:ext cx="2484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+375 17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309 37 37</a:t>
            </a:r>
          </a:p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+375 17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309 32 32</a:t>
            </a:r>
          </a:p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+375 33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309 32 31</a:t>
            </a:r>
          </a:p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+375 29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309 32 32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5802DD-CD62-45ED-8585-7093D0064B3B}"/>
              </a:ext>
            </a:extLst>
          </p:cNvPr>
          <p:cNvSpPr txBox="1"/>
          <p:nvPr/>
        </p:nvSpPr>
        <p:spPr>
          <a:xfrm>
            <a:off x="8350327" y="1785190"/>
            <a:ext cx="2831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пн</a:t>
            </a:r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 - </a:t>
            </a:r>
            <a:r>
              <a:rPr lang="ru-RU" sz="2000" b="1" dirty="0" err="1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чт</a:t>
            </a:r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: 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9:00 - 18:00</a:t>
            </a:r>
          </a:p>
          <a:p>
            <a:r>
              <a:rPr lang="ru-RU" sz="2000" b="1" dirty="0" err="1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пт</a:t>
            </a:r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:         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9:00 - 16:45</a:t>
            </a:r>
          </a:p>
          <a:p>
            <a:r>
              <a:rPr lang="ru-RU" sz="2000" b="1" dirty="0" err="1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сб</a:t>
            </a:r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 - </a:t>
            </a:r>
            <a:r>
              <a:rPr lang="ru-RU" sz="2000" b="1" dirty="0" err="1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вс</a:t>
            </a:r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:  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выходные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34203E-5C8D-431C-83A0-713FDD58D005}"/>
              </a:ext>
            </a:extLst>
          </p:cNvPr>
          <p:cNvSpPr txBox="1"/>
          <p:nvPr/>
        </p:nvSpPr>
        <p:spPr>
          <a:xfrm>
            <a:off x="8176009" y="1109726"/>
            <a:ext cx="2828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ВРЕМЯ РАБОТЫ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87F570-B284-4DD0-B417-5F87C299C880}"/>
              </a:ext>
            </a:extLst>
          </p:cNvPr>
          <p:cNvSpPr txBox="1"/>
          <p:nvPr/>
        </p:nvSpPr>
        <p:spPr>
          <a:xfrm>
            <a:off x="6423646" y="4197739"/>
            <a:ext cx="329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УПРАВЛЕНИЕ ВЭД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662099-8A90-46E8-AB5F-5BD366F49645}"/>
              </a:ext>
            </a:extLst>
          </p:cNvPr>
          <p:cNvSpPr txBox="1"/>
          <p:nvPr/>
        </p:nvSpPr>
        <p:spPr>
          <a:xfrm>
            <a:off x="6846401" y="5252725"/>
            <a:ext cx="3546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+375 17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309 32 88 </a:t>
            </a:r>
          </a:p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+375 29 </a:t>
            </a:r>
            <a:r>
              <a:rPr lang="ru-RU" sz="2000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111 87 16</a:t>
            </a:r>
          </a:p>
          <a:p>
            <a:r>
              <a:rPr lang="ru-RU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Е-</a:t>
            </a:r>
            <a:r>
              <a:rPr lang="en-US" sz="2000" b="1" dirty="0">
                <a:solidFill>
                  <a:srgbClr val="A5A5A5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mail: </a:t>
            </a:r>
            <a:r>
              <a:rPr lang="en-US" sz="2000" b="1" dirty="0">
                <a:solidFill>
                  <a:srgbClr val="5C646F"/>
                </a:solidFill>
                <a:latin typeface="Arial" panose="020B0604020202020204" pitchFamily="34" charset="0"/>
                <a:sym typeface="Roboto" pitchFamily="2" charset="0"/>
              </a:rPr>
              <a:t>a.bashliy@butb.by </a:t>
            </a:r>
            <a:endParaRPr lang="ru-RU" sz="2000" b="1" dirty="0">
              <a:solidFill>
                <a:srgbClr val="5C646F"/>
              </a:solidFill>
              <a:latin typeface="Arial" panose="020B0604020202020204" pitchFamily="34" charset="0"/>
              <a:sym typeface="Roboto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A8DB652-7A12-4ED8-A11E-580499D59D66}"/>
              </a:ext>
            </a:extLst>
          </p:cNvPr>
          <p:cNvCxnSpPr/>
          <p:nvPr/>
        </p:nvCxnSpPr>
        <p:spPr>
          <a:xfrm>
            <a:off x="4919958" y="3528127"/>
            <a:ext cx="6433168" cy="0"/>
          </a:xfrm>
          <a:prstGeom prst="line">
            <a:avLst/>
          </a:prstGeom>
          <a:ln>
            <a:solidFill>
              <a:srgbClr val="265B42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CF951C-DA25-475B-B63F-D0AACA4F16B0}"/>
              </a:ext>
            </a:extLst>
          </p:cNvPr>
          <p:cNvSpPr/>
          <p:nvPr/>
        </p:nvSpPr>
        <p:spPr>
          <a:xfrm>
            <a:off x="6768296" y="4617654"/>
            <a:ext cx="435330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5C646F"/>
                </a:solidFill>
                <a:latin typeface="Arial" panose="020B0604020202020204" pitchFamily="34" charset="0"/>
                <a:ea typeface="Roboto" pitchFamily="2" charset="0"/>
                <a:sym typeface="Roboto" pitchFamily="2" charset="0"/>
              </a:rPr>
              <a:t>Начальник управления</a:t>
            </a:r>
          </a:p>
          <a:p>
            <a:r>
              <a:rPr lang="ru-RU" sz="2000" b="1" dirty="0" err="1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Башлий</a:t>
            </a:r>
            <a:r>
              <a:rPr lang="ru-RU" sz="2000" b="1" dirty="0">
                <a:solidFill>
                  <a:srgbClr val="4472C4"/>
                </a:solidFill>
                <a:latin typeface="Arial" panose="020B0604020202020204" pitchFamily="34" charset="0"/>
                <a:sym typeface="Roboto" pitchFamily="2" charset="0"/>
              </a:rPr>
              <a:t> Александр Григорьевич</a:t>
            </a:r>
            <a:endParaRPr lang="ru-RU" sz="2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717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2wqCOCxxj67HvOPDh_z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atZmbG2jprUGiw5KrB9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vceFpGyFVuArRPcnvp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ND.DEi005pXRdG7zqKly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9uDNJzn5QeeKaa.EW7zr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wt_j9hgT.JRsfHsMPCZ4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5aNBndX0vbsvN2F6anJ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xV99cyDWw8rRKABHda4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DoFdnIt8PlEDjSfrWj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CmqApPMGKXjwh9yE12qI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9ts9VVoj5FONlOBqego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3403</TotalTime>
  <Words>517</Words>
  <Application>Microsoft Office PowerPoint</Application>
  <PresentationFormat>Широкоэкранный</PresentationFormat>
  <Paragraphs>158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Lato Regular</vt:lpstr>
      <vt:lpstr>Montserrat Light</vt:lpstr>
      <vt:lpstr>Open Sans Regular</vt:lpstr>
      <vt:lpstr>Roboto</vt:lpstr>
      <vt:lpstr>Roboto Regular</vt:lpstr>
      <vt:lpstr>1_Тема Office</vt:lpstr>
      <vt:lpstr>Слайд think-cell</vt:lpstr>
      <vt:lpstr>CorelDRAW</vt:lpstr>
      <vt:lpstr>CorelDRAW 2020 Graphic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БИРЖЕВЫЕ  ТОРГИ</dc:title>
  <dc:creator>Козел Екатерина Николаевна</dc:creator>
  <cp:lastModifiedBy>Козел Екатерина Николаевна</cp:lastModifiedBy>
  <cp:revision>177</cp:revision>
  <dcterms:created xsi:type="dcterms:W3CDTF">2020-09-10T14:49:45Z</dcterms:created>
  <dcterms:modified xsi:type="dcterms:W3CDTF">2021-02-23T07:10:26Z</dcterms:modified>
</cp:coreProperties>
</file>